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2.xml" ContentType="application/vnd.openxmlformats-officedocument.presentationml.comments+xml"/>
  <Override PartName="/ppt/tags/tag4.xml" ContentType="application/vnd.openxmlformats-officedocument.presentationml.tags+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 id="2147483656" r:id="rId2"/>
    <p:sldMasterId id="2147483657" r:id="rId3"/>
    <p:sldMasterId id="2147483658" r:id="rId4"/>
  </p:sldMasterIdLst>
  <p:notesMasterIdLst>
    <p:notesMasterId r:id="rId21"/>
  </p:notesMasterIdLst>
  <p:sldIdLst>
    <p:sldId id="275" r:id="rId5"/>
    <p:sldId id="257" r:id="rId6"/>
    <p:sldId id="258" r:id="rId7"/>
    <p:sldId id="259" r:id="rId8"/>
    <p:sldId id="263" r:id="rId9"/>
    <p:sldId id="262" r:id="rId10"/>
    <p:sldId id="264" r:id="rId11"/>
    <p:sldId id="265" r:id="rId12"/>
    <p:sldId id="266" r:id="rId13"/>
    <p:sldId id="267" r:id="rId14"/>
    <p:sldId id="268" r:id="rId15"/>
    <p:sldId id="269" r:id="rId16"/>
    <p:sldId id="271" r:id="rId17"/>
    <p:sldId id="272" r:id="rId18"/>
    <p:sldId id="273" r:id="rId19"/>
    <p:sldId id="274" r:id="rId20"/>
  </p:sldIdLst>
  <p:sldSz cx="9144000" cy="6858000" type="screen4x3"/>
  <p:notesSz cx="6858000" cy="9144000"/>
  <p:embeddedFontLst>
    <p:embeddedFont>
      <p:font typeface="Gill Sans" panose="020B0604020202020204" charset="0"/>
      <p:regular r:id="rId22"/>
      <p:bold r:id="rId23"/>
    </p:embeddedFont>
    <p:embeddedFont>
      <p:font typeface="Calibri" panose="020F0502020204030204" pitchFamily="34" charset="0"/>
      <p:regular r:id="rId24"/>
      <p:bold r:id="rId25"/>
      <p:italic r:id="rId26"/>
      <p:boldItalic r:id="rId27"/>
    </p:embeddedFont>
  </p:embeddedFontLst>
  <p:custDataLst>
    <p:tags r:id="rId2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tima El Hassni" initials="" lastIdx="6" clrIdx="0"/>
  <p:cmAuthor id="1" name="Rebecca Ward" initials="" lastIdx="2" clrIdx="1"/>
  <p:cmAuthor id="2" name="Julie Gouin" initials="JG" lastIdx="4" clrIdx="2"/>
  <p:cmAuthor id="3" name="Samah Dahhou"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3996"/>
    <a:srgbClr val="7539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77" autoAdjust="0"/>
  </p:normalViewPr>
  <p:slideViewPr>
    <p:cSldViewPr>
      <p:cViewPr varScale="1">
        <p:scale>
          <a:sx n="71" d="100"/>
          <a:sy n="71" d="100"/>
        </p:scale>
        <p:origin x="101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7-07-13T11:46:07.986" idx="3">
    <p:pos x="4777" y="1430"/>
    <p:text>I don't understand what this sentence means. The employer can't fill the gaps?</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7-06-13T16:39:08.180" idx="2">
    <p:pos x="6000" y="100"/>
    <p:text>Good point. Actually, including an objective or a summary statement is controversial - some people love it, some people hate it. Whether you include it will depend on whether you have been guided to keep your CV to one or two pages etc. I've suggested a modification to the text left - what do you think? In the facilitator guide you could then add a sentence steering the facilitator to discuss this point i.e. that there is no single 'right answer' when it comes to preparing your CV. 
For info, see this article: https://www.themuse.com/advice/the-only-time-its-ok-to-use-an-objective-statement-on-your-resume</p:text>
  </p:cm>
  <p:cm authorId="0" dt="2017-06-13T19:06:44.288" idx="4">
    <p:pos x="6000" y="0"/>
    <p:text>+rward@irex.org +jbangoura@irex.org 
 Ce CV ne comprend pas d'objectif</p:text>
  </p:cm>
  <p:cm authorId="0" dt="2017-06-13T19:06:44.288" idx="5">
    <p:pos x="6000" y="200"/>
    <p:text>I will recommend it for spontaneous applications because it helps the recruiter to quickly have an idea about the profile and classify it for a future need instead of destroying it or delete it</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7-06-14T05:57:12.964" idx="6">
    <p:pos x="6000" y="0"/>
    <p:text>The points 2,4,5 Please in english !</p:text>
  </p:cm>
  <p:cm authorId="2" dt="2017-07-13T11:47:41.482" idx="4">
    <p:pos x="3118" y="1043"/>
    <p:text>Incomplete sentence?</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fr-FR" sz="1200" b="0" i="0" u="none" strike="noStrike" cap="none">
                <a:solidFill>
                  <a:schemeClr val="dk1"/>
                </a:solidFill>
                <a:latin typeface="Calibri"/>
                <a:ea typeface="Calibri"/>
                <a:cs typeface="Calibri"/>
                <a:sym typeface="Calibri"/>
              </a:rPr>
              <a:t>‹N°›</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222034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0" name="Shape 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1354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Posez la question, </a:t>
            </a:r>
            <a:r>
              <a:rPr lang="fr-FR" sz="1200" b="0" i="0" u="none" strike="noStrike" cap="none" dirty="0" smtClean="0">
                <a:solidFill>
                  <a:schemeClr val="dk1"/>
                </a:solidFill>
                <a:latin typeface="Calibri"/>
                <a:ea typeface="Calibri"/>
                <a:cs typeface="Calibri"/>
                <a:sym typeface="Calibri"/>
              </a:rPr>
              <a:t>« </a:t>
            </a:r>
            <a:r>
              <a:rPr lang="fr-FR" dirty="0" smtClean="0"/>
              <a:t>les </a:t>
            </a:r>
            <a:r>
              <a:rPr lang="fr-FR" dirty="0"/>
              <a:t>logiciels de sélection de CV peuvent-ils </a:t>
            </a:r>
            <a:r>
              <a:rPr lang="fr-FR" sz="1200" b="0" i="0" u="none" strike="noStrike" cap="none" dirty="0">
                <a:solidFill>
                  <a:schemeClr val="dk1"/>
                </a:solidFill>
                <a:latin typeface="Calibri"/>
                <a:ea typeface="Calibri"/>
                <a:cs typeface="Calibri"/>
                <a:sym typeface="Calibri"/>
              </a:rPr>
              <a:t>être les premiers  à évaluer mon </a:t>
            </a:r>
            <a:r>
              <a:rPr lang="fr-FR" sz="1200" b="0" i="0" u="none" strike="noStrike" cap="none" dirty="0" smtClean="0">
                <a:solidFill>
                  <a:schemeClr val="dk1"/>
                </a:solidFill>
                <a:latin typeface="Calibri"/>
                <a:ea typeface="Calibri"/>
                <a:cs typeface="Calibri"/>
                <a:sym typeface="Calibri"/>
              </a:rPr>
              <a:t>CV? »</a:t>
            </a:r>
            <a:r>
              <a:rPr lang="fr-FR" sz="1200" b="0" i="0" u="none" strike="noStrike" cap="none" baseline="0" dirty="0" smtClean="0">
                <a:solidFill>
                  <a:schemeClr val="dk1"/>
                </a:solidFill>
                <a:latin typeface="Calibri"/>
                <a:ea typeface="Calibri"/>
                <a:cs typeface="Calibri"/>
                <a:sym typeface="Calibri"/>
              </a:rPr>
              <a:t> </a:t>
            </a:r>
            <a:endParaRPr lang="fr-F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Demandez aux élèves de </a:t>
            </a:r>
            <a:r>
              <a:rPr lang="fr-FR" sz="1200" b="0" i="0" u="none" strike="noStrike" cap="none" dirty="0" smtClean="0">
                <a:solidFill>
                  <a:schemeClr val="dk1"/>
                </a:solidFill>
                <a:latin typeface="Calibri"/>
                <a:ea typeface="Calibri"/>
                <a:cs typeface="Calibri"/>
                <a:sym typeface="Calibri"/>
              </a:rPr>
              <a:t>lever </a:t>
            </a:r>
            <a:r>
              <a:rPr lang="fr-FR" sz="1200" b="0" i="0" u="none" strike="noStrike" cap="none" dirty="0">
                <a:solidFill>
                  <a:schemeClr val="dk1"/>
                </a:solidFill>
                <a:latin typeface="Calibri"/>
                <a:ea typeface="Calibri"/>
                <a:cs typeface="Calibri"/>
                <a:sym typeface="Calibri"/>
              </a:rPr>
              <a:t>la main </a:t>
            </a:r>
            <a:r>
              <a:rPr lang="fr-FR" sz="1200" b="0" i="0" u="none" strike="noStrike" cap="none" dirty="0" smtClean="0">
                <a:solidFill>
                  <a:schemeClr val="dk1"/>
                </a:solidFill>
                <a:latin typeface="Calibri"/>
                <a:ea typeface="Calibri"/>
                <a:cs typeface="Calibri"/>
                <a:sym typeface="Calibri"/>
              </a:rPr>
              <a:t>s’ils croient </a:t>
            </a:r>
            <a:r>
              <a:rPr lang="fr-FR" sz="1200" b="0" i="0" u="none" strike="noStrike" cap="none" dirty="0">
                <a:solidFill>
                  <a:schemeClr val="dk1"/>
                </a:solidFill>
                <a:latin typeface="Calibri"/>
                <a:ea typeface="Calibri"/>
                <a:cs typeface="Calibri"/>
                <a:sym typeface="Calibri"/>
              </a:rPr>
              <a:t>que c'est vrai.  Demandez aux élèves de </a:t>
            </a:r>
            <a:r>
              <a:rPr lang="fr-FR" sz="1200" b="0" i="0" u="none" strike="noStrike" cap="none" dirty="0" smtClean="0">
                <a:solidFill>
                  <a:schemeClr val="dk1"/>
                </a:solidFill>
                <a:latin typeface="Calibri"/>
                <a:ea typeface="Calibri"/>
                <a:cs typeface="Calibri"/>
                <a:sym typeface="Calibri"/>
              </a:rPr>
              <a:t>lever </a:t>
            </a:r>
            <a:r>
              <a:rPr lang="fr-FR" sz="1200" b="0" i="0" u="none" strike="noStrike" cap="none" dirty="0">
                <a:solidFill>
                  <a:schemeClr val="dk1"/>
                </a:solidFill>
                <a:latin typeface="Calibri"/>
                <a:ea typeface="Calibri"/>
                <a:cs typeface="Calibri"/>
                <a:sym typeface="Calibri"/>
              </a:rPr>
              <a:t>la main </a:t>
            </a:r>
            <a:r>
              <a:rPr lang="fr-FR" sz="1200" b="0" i="0" u="none" strike="noStrike" cap="none" dirty="0" smtClean="0">
                <a:solidFill>
                  <a:schemeClr val="dk1"/>
                </a:solidFill>
                <a:latin typeface="Calibri"/>
                <a:ea typeface="Calibri"/>
                <a:cs typeface="Calibri"/>
                <a:sym typeface="Calibri"/>
              </a:rPr>
              <a:t>s’ils </a:t>
            </a:r>
            <a:r>
              <a:rPr lang="fr-FR" sz="1200" b="0" i="0" u="none" strike="noStrike" cap="none" dirty="0">
                <a:solidFill>
                  <a:schemeClr val="dk1"/>
                </a:solidFill>
                <a:latin typeface="Calibri"/>
                <a:ea typeface="Calibri"/>
                <a:cs typeface="Calibri"/>
                <a:sym typeface="Calibri"/>
              </a:rPr>
              <a:t>croient que c'est faux. Révéler les points sur le </a:t>
            </a:r>
            <a:r>
              <a:rPr lang="fr-FR" sz="1200" b="0" i="0" u="none" strike="noStrike" cap="none" dirty="0" smtClean="0">
                <a:solidFill>
                  <a:schemeClr val="dk1"/>
                </a:solidFill>
                <a:latin typeface="Calibri"/>
                <a:ea typeface="Calibri"/>
                <a:cs typeface="Calibri"/>
                <a:sym typeface="Calibri"/>
              </a:rPr>
              <a:t>PowerPoint.</a:t>
            </a:r>
            <a:endParaRPr lang="fr-F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Demandez s'il y a des questions.</a:t>
            </a:r>
          </a:p>
        </p:txBody>
      </p:sp>
      <p:sp>
        <p:nvSpPr>
          <p:cNvPr id="146" name="Shape 1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fr-FR" sz="1200" b="0" i="0" u="none" strike="noStrike" cap="none">
                <a:solidFill>
                  <a:schemeClr val="dk1"/>
                </a:solidFill>
                <a:latin typeface="Calibri"/>
                <a:ea typeface="Calibri"/>
                <a:cs typeface="Calibri"/>
                <a:sym typeface="Calibri"/>
              </a:rPr>
              <a:t>11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8238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54" name="Shape 154"/>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fr-FR"/>
              <a:t>12</a:t>
            </a:fld>
            <a:endParaRPr lang="fr-FR"/>
          </a:p>
        </p:txBody>
      </p:sp>
    </p:spTree>
    <p:extLst>
      <p:ext uri="{BB962C8B-B14F-4D97-AF65-F5344CB8AC3E}">
        <p14:creationId xmlns:p14="http://schemas.microsoft.com/office/powerpoint/2010/main" val="1281967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70" name="Shape 170"/>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fr-FR"/>
              <a:t>13</a:t>
            </a:fld>
            <a:endParaRPr lang="fr-FR"/>
          </a:p>
        </p:txBody>
      </p:sp>
    </p:spTree>
    <p:extLst>
      <p:ext uri="{BB962C8B-B14F-4D97-AF65-F5344CB8AC3E}">
        <p14:creationId xmlns:p14="http://schemas.microsoft.com/office/powerpoint/2010/main" val="699999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Concluez en résumant les </a:t>
            </a:r>
            <a:r>
              <a:rPr lang="fr-FR" sz="1200" b="0" i="0" u="none" strike="noStrike" cap="none" dirty="0" smtClean="0">
                <a:solidFill>
                  <a:schemeClr val="dk1"/>
                </a:solidFill>
                <a:latin typeface="Calibri"/>
                <a:ea typeface="Calibri"/>
                <a:cs typeface="Calibri"/>
                <a:sym typeface="Calibri"/>
              </a:rPr>
              <a:t>composantes </a:t>
            </a:r>
            <a:r>
              <a:rPr lang="fr-FR" sz="1200" b="0" i="0" u="none" strike="noStrike" cap="none" dirty="0">
                <a:solidFill>
                  <a:schemeClr val="dk1"/>
                </a:solidFill>
                <a:latin typeface="Calibri"/>
                <a:ea typeface="Calibri"/>
                <a:cs typeface="Calibri"/>
                <a:sym typeface="Calibri"/>
              </a:rPr>
              <a:t>d'un bon CV et les prochaines étapes qu'ils devraient prendre.</a:t>
            </a:r>
          </a:p>
          <a:p>
            <a:pPr marL="0" marR="0" lvl="0" indent="0" algn="l" rtl="0">
              <a:spcBef>
                <a:spcPts val="0"/>
              </a:spcBef>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 </a:t>
            </a: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8171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Demandez s'il y a des questions.</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36848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39310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Fournissez un bref aperçu de la session, les règles de fonctionnement pendant la formation, et présentez les objectifs d'apprentissage. </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6" name="Shape 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fr-FR" sz="1200" b="0" i="0" u="none" strike="noStrike" cap="none">
                <a:solidFill>
                  <a:schemeClr val="dk1"/>
                </a:solidFill>
                <a:latin typeface="Calibri"/>
                <a:ea typeface="Calibri"/>
                <a:cs typeface="Calibri"/>
                <a:sym typeface="Calibri"/>
              </a:rPr>
              <a:t>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562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Demandez aux participants répondre à la question, Qu'est-ce qu'un CV? Demandez aux participants de partager à haute voix leurs réponses. Vous pouvez écrire leurs réponses sur un flip chart. Dirigez les élèves vers les points que vous montrerez sur le </a:t>
            </a:r>
            <a:r>
              <a:rPr lang="fr-FR" sz="1200" b="0" i="0" u="none" strike="noStrike" cap="none" dirty="0" err="1">
                <a:solidFill>
                  <a:schemeClr val="dk1"/>
                </a:solidFill>
                <a:latin typeface="Calibri"/>
                <a:ea typeface="Calibri"/>
                <a:cs typeface="Calibri"/>
                <a:sym typeface="Calibri"/>
              </a:rPr>
              <a:t>powerpoint</a:t>
            </a: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Après avoir exaucé leurs réponses, révéler les points sur le </a:t>
            </a:r>
            <a:r>
              <a:rPr lang="fr-FR" sz="1200" b="0" i="0" u="none" strike="noStrike" cap="none" dirty="0" err="1">
                <a:solidFill>
                  <a:schemeClr val="dk1"/>
                </a:solidFill>
                <a:latin typeface="Calibri"/>
                <a:ea typeface="Calibri"/>
                <a:cs typeface="Calibri"/>
                <a:sym typeface="Calibri"/>
              </a:rPr>
              <a:t>powerpoint</a:t>
            </a:r>
            <a:r>
              <a:rPr lang="fr-FR" sz="1200" b="0" i="0" u="none" strike="noStrike" cap="none" dirty="0">
                <a:solidFill>
                  <a:schemeClr val="dk1"/>
                </a:solidFill>
                <a:latin typeface="Calibri"/>
                <a:ea typeface="Calibri"/>
                <a:cs typeface="Calibri"/>
                <a:sym typeface="Calibri"/>
              </a:rPr>
              <a:t>. </a:t>
            </a:r>
            <a:endParaRPr lang="fr-FR"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lang="fr-FR"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lang="fr-FR"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dirty="0" smtClean="0">
                <a:solidFill>
                  <a:schemeClr val="dk1"/>
                </a:solidFill>
                <a:latin typeface="Calibri"/>
                <a:ea typeface="Calibri"/>
                <a:cs typeface="Calibri"/>
                <a:sym typeface="Calibri"/>
              </a:rPr>
              <a:t>Demandez aux participants de répondre à la question, combien de temps les recruteurs passent-ils à l’examen d’un CV? Demandez aux participants de partager à haute voix leurs réponses. </a:t>
            </a:r>
          </a:p>
          <a:p>
            <a:pPr marL="0" marR="0" lvl="0" indent="0" algn="l" rtl="0">
              <a:spcBef>
                <a:spcPts val="0"/>
              </a:spcBef>
              <a:spcAft>
                <a:spcPts val="0"/>
              </a:spcAft>
              <a:buClr>
                <a:schemeClr val="dk1"/>
              </a:buClr>
              <a:buSzPct val="25000"/>
              <a:buFont typeface="Calibri"/>
              <a:buNone/>
            </a:pPr>
            <a:endParaRPr lang="fr-FR" sz="1200" b="0" i="0" u="none" strike="noStrike" cap="none"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fr-FR" sz="1200" b="0" i="0" u="none" strike="noStrike" cap="none" dirty="0" smtClean="0">
                <a:solidFill>
                  <a:schemeClr val="dk1"/>
                </a:solidFill>
                <a:latin typeface="Calibri"/>
                <a:ea typeface="Calibri"/>
                <a:cs typeface="Calibri"/>
                <a:sym typeface="Calibri"/>
              </a:rPr>
              <a:t>Après avoir exaucé leurs réponses, révéler les points sur le PowerPoint. Les recruteurs ont répondu qu'ils passent au premier abord entre 10 et 15 secondes à parcourir un CV. Passé le premier aperçu, ils passeront plus de temps à l’évaluer en détail plus tard. L'employeur doit pouvoir rapidement trouver l'information dont ils ont besoin.</a:t>
            </a:r>
          </a:p>
          <a:p>
            <a:pPr marL="0" marR="0" lvl="0" indent="0" algn="l" rtl="0">
              <a:spcBef>
                <a:spcPts val="0"/>
              </a:spcBef>
              <a:spcAft>
                <a:spcPts val="0"/>
              </a:spcAft>
              <a:buClr>
                <a:schemeClr val="dk1"/>
              </a:buClr>
              <a:buSzPct val="25000"/>
              <a:buFont typeface="Calibri"/>
              <a:buNone/>
            </a:pPr>
            <a:endParaRPr lang="fr-FR"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21123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114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39156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 CV doit être complété: Toutes les parties du CV doivent être présentes</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51574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 CV doit être complété: Toutes les parties du CV doivent être présentes</a:t>
            </a: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46082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2382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fr-FR" sz="1200" b="0" i="0" u="none" strike="noStrike" cap="none" dirty="0" smtClean="0">
                <a:solidFill>
                  <a:schemeClr val="dk1"/>
                </a:solidFill>
                <a:latin typeface="Calibri"/>
                <a:ea typeface="Calibri"/>
                <a:cs typeface="Calibri"/>
                <a:sym typeface="Calibri"/>
              </a:rPr>
              <a:t>Demandez </a:t>
            </a:r>
            <a:r>
              <a:rPr lang="fr-FR" sz="1200" b="0" i="0" u="none" strike="noStrike" cap="none" dirty="0">
                <a:solidFill>
                  <a:schemeClr val="dk1"/>
                </a:solidFill>
                <a:latin typeface="Calibri"/>
                <a:ea typeface="Calibri"/>
                <a:cs typeface="Calibri"/>
                <a:sym typeface="Calibri"/>
              </a:rPr>
              <a:t>aux étudiants de travailler en groupe pour comparer les deux CV (haute qualité et mauvaise qualité).  Demandez-leur d'utiliser la liste de contrôle dans La Fiche CV pour répondre aux questions suivantes. </a:t>
            </a:r>
          </a:p>
          <a:p>
            <a:pPr marL="1085850" marR="0" lvl="2" indent="-171450" algn="l" rtl="0">
              <a:spcBef>
                <a:spcPts val="0"/>
              </a:spcBef>
              <a:spcAft>
                <a:spcPts val="0"/>
              </a:spcAft>
              <a:buClr>
                <a:schemeClr val="dk1"/>
              </a:buClr>
              <a:buSzPct val="100000"/>
              <a:buFont typeface="Arial"/>
              <a:buChar char="•"/>
            </a:pPr>
            <a:r>
              <a:rPr lang="fr-FR" sz="1200" b="0" i="0" u="none" strike="noStrike" cap="none" dirty="0">
                <a:solidFill>
                  <a:schemeClr val="dk1"/>
                </a:solidFill>
                <a:latin typeface="Calibri"/>
                <a:ea typeface="Calibri"/>
                <a:cs typeface="Calibri"/>
                <a:sym typeface="Calibri"/>
              </a:rPr>
              <a:t>Quel CV pensez-vous être meilleur?</a:t>
            </a:r>
          </a:p>
          <a:p>
            <a:pPr marL="1085850" marR="0" lvl="2" indent="-171450" algn="l" rtl="0">
              <a:spcBef>
                <a:spcPts val="0"/>
              </a:spcBef>
              <a:spcAft>
                <a:spcPts val="0"/>
              </a:spcAft>
              <a:buClr>
                <a:schemeClr val="dk1"/>
              </a:buClr>
              <a:buSzPct val="100000"/>
              <a:buFont typeface="Arial"/>
              <a:buChar char="•"/>
            </a:pPr>
            <a:r>
              <a:rPr lang="fr-FR" sz="1200" b="0" i="0" u="none" strike="noStrike" cap="none" dirty="0" smtClean="0">
                <a:solidFill>
                  <a:schemeClr val="dk1"/>
                </a:solidFill>
                <a:latin typeface="Calibri"/>
                <a:ea typeface="Calibri"/>
                <a:cs typeface="Calibri"/>
                <a:sym typeface="Calibri"/>
              </a:rPr>
              <a:t>Qu'aime</a:t>
            </a:r>
            <a:r>
              <a:rPr lang="fr-FR" dirty="0" smtClean="0"/>
              <a:t>z</a:t>
            </a:r>
            <a:r>
              <a:rPr lang="fr-FR" sz="1200" b="0" i="0" u="none" strike="noStrike" cap="none" dirty="0" smtClean="0">
                <a:solidFill>
                  <a:schemeClr val="dk1"/>
                </a:solidFill>
                <a:latin typeface="Calibri"/>
                <a:ea typeface="Calibri"/>
                <a:cs typeface="Calibri"/>
                <a:sym typeface="Calibri"/>
              </a:rPr>
              <a:t>-</a:t>
            </a:r>
            <a:r>
              <a:rPr lang="fr-FR" dirty="0" smtClean="0"/>
              <a:t>vous</a:t>
            </a:r>
            <a:r>
              <a:rPr lang="fr-FR" sz="1200" b="0" i="0" u="none" strike="noStrike" cap="none" dirty="0" smtClean="0">
                <a:solidFill>
                  <a:schemeClr val="dk1"/>
                </a:solidFill>
                <a:latin typeface="Calibri"/>
                <a:ea typeface="Calibri"/>
                <a:cs typeface="Calibri"/>
                <a:sym typeface="Calibri"/>
              </a:rPr>
              <a:t> </a:t>
            </a:r>
            <a:r>
              <a:rPr lang="fr-FR" sz="1200" b="0" i="0" u="none" strike="noStrike" cap="none" dirty="0">
                <a:solidFill>
                  <a:schemeClr val="dk1"/>
                </a:solidFill>
                <a:latin typeface="Calibri"/>
                <a:ea typeface="Calibri"/>
                <a:cs typeface="Calibri"/>
                <a:sym typeface="Calibri"/>
              </a:rPr>
              <a:t>au sujet du meilleur CV?</a:t>
            </a:r>
          </a:p>
          <a:p>
            <a:pPr marL="1085850" marR="0" lvl="2" indent="-171450" algn="l" rtl="0">
              <a:spcBef>
                <a:spcPts val="0"/>
              </a:spcBef>
              <a:spcAft>
                <a:spcPts val="0"/>
              </a:spcAft>
              <a:buClr>
                <a:schemeClr val="dk1"/>
              </a:buClr>
              <a:buSzPct val="100000"/>
              <a:buFont typeface="Arial"/>
              <a:buChar char="•"/>
            </a:pPr>
            <a:r>
              <a:rPr lang="fr-FR" sz="1200" b="0" i="0" u="none" strike="noStrike" cap="none" dirty="0">
                <a:solidFill>
                  <a:schemeClr val="dk1"/>
                </a:solidFill>
                <a:latin typeface="Calibri"/>
                <a:ea typeface="Calibri"/>
                <a:cs typeface="Calibri"/>
                <a:sym typeface="Calibri"/>
              </a:rPr>
              <a:t>Quels problèmes pouvez-vous identifier?</a:t>
            </a:r>
          </a:p>
          <a:p>
            <a:pPr marL="1085850" marR="0" lvl="2" indent="-171450" algn="l" rtl="0">
              <a:spcBef>
                <a:spcPts val="0"/>
              </a:spcBef>
              <a:spcAft>
                <a:spcPts val="0"/>
              </a:spcAft>
              <a:buClr>
                <a:schemeClr val="dk1"/>
              </a:buClr>
              <a:buSzPct val="100000"/>
              <a:buFont typeface="Arial"/>
              <a:buChar char="•"/>
            </a:pPr>
            <a:r>
              <a:rPr lang="fr-FR" sz="1200" b="0" i="0" u="none" strike="noStrike" cap="none" dirty="0">
                <a:solidFill>
                  <a:schemeClr val="dk1"/>
                </a:solidFill>
                <a:latin typeface="Calibri"/>
                <a:ea typeface="Calibri"/>
                <a:cs typeface="Calibri"/>
                <a:sym typeface="Calibri"/>
              </a:rPr>
              <a:t>Comment les CV pourraient-ils être améliorés?</a:t>
            </a:r>
          </a:p>
          <a:p>
            <a:pPr marL="1085850" marR="0" lvl="2" indent="-171450" algn="l" rtl="0">
              <a:spcBef>
                <a:spcPts val="0"/>
              </a:spcBef>
              <a:spcAft>
                <a:spcPts val="0"/>
              </a:spcAft>
              <a:buClr>
                <a:schemeClr val="dk1"/>
              </a:buClr>
              <a:buSzPct val="100000"/>
              <a:buFont typeface="Arial"/>
              <a:buChar char="•"/>
            </a:pPr>
            <a:r>
              <a:rPr lang="fr-FR" sz="1200" b="0" i="0" u="none" strike="noStrike" cap="none" dirty="0">
                <a:solidFill>
                  <a:schemeClr val="dk1"/>
                </a:solidFill>
                <a:latin typeface="Calibri"/>
                <a:ea typeface="Calibri"/>
                <a:cs typeface="Calibri"/>
                <a:sym typeface="Calibri"/>
              </a:rPr>
              <a:t>Voyez-vous ces erreurs dans votre propre CV?</a:t>
            </a:r>
          </a:p>
          <a:p>
            <a:pPr marL="0" marR="0" lvl="0" indent="0" algn="l" rtl="0">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Ils devraient noter les forces et les faiblesses des deux CV (Sur flip charts si </a:t>
            </a:r>
            <a:r>
              <a:rPr lang="fr-FR" sz="1200" b="0" i="0" u="none" strike="noStrike" cap="none" dirty="0" smtClean="0">
                <a:solidFill>
                  <a:schemeClr val="dk1"/>
                </a:solidFill>
                <a:latin typeface="Calibri"/>
                <a:ea typeface="Calibri"/>
                <a:cs typeface="Calibri"/>
                <a:sym typeface="Calibri"/>
              </a:rPr>
              <a:t>disponibles) </a:t>
            </a:r>
            <a:r>
              <a:rPr lang="fr-FR" sz="1200" b="0" i="0" u="none" strike="noStrike" cap="none" dirty="0">
                <a:solidFill>
                  <a:schemeClr val="dk1"/>
                </a:solidFill>
                <a:latin typeface="Calibri"/>
                <a:ea typeface="Calibri"/>
                <a:cs typeface="Calibri"/>
                <a:sym typeface="Calibri"/>
              </a:rPr>
              <a:t>et </a:t>
            </a:r>
            <a:r>
              <a:rPr lang="fr-FR" sz="1200" b="0" i="0" u="none" strike="noStrike" cap="none" dirty="0" smtClean="0">
                <a:solidFill>
                  <a:schemeClr val="dk1"/>
                </a:solidFill>
                <a:latin typeface="Calibri"/>
                <a:ea typeface="Calibri"/>
                <a:cs typeface="Calibri"/>
                <a:sym typeface="Calibri"/>
              </a:rPr>
              <a:t>être </a:t>
            </a:r>
            <a:r>
              <a:rPr lang="fr-FR" sz="1200" b="0" i="0" u="none" strike="noStrike" cap="none" dirty="0">
                <a:solidFill>
                  <a:schemeClr val="dk1"/>
                </a:solidFill>
                <a:latin typeface="Calibri"/>
                <a:ea typeface="Calibri"/>
                <a:cs typeface="Calibri"/>
                <a:sym typeface="Calibri"/>
              </a:rPr>
              <a:t>prêts à partager leurs réponses avec le </a:t>
            </a:r>
            <a:r>
              <a:rPr lang="fr-FR" sz="1200" b="0" i="0" u="none" strike="noStrike" cap="none" dirty="0" smtClean="0">
                <a:solidFill>
                  <a:schemeClr val="dk1"/>
                </a:solidFill>
                <a:latin typeface="Calibri"/>
                <a:ea typeface="Calibri"/>
                <a:cs typeface="Calibri"/>
                <a:sym typeface="Calibri"/>
              </a:rPr>
              <a:t>groupe.</a:t>
            </a:r>
            <a:endParaRPr lang="fr-F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Ils ont </a:t>
            </a:r>
            <a:r>
              <a:rPr lang="fr-FR" sz="1200" b="1" i="0" u="none" strike="noStrike" cap="none" dirty="0">
                <a:solidFill>
                  <a:schemeClr val="dk1"/>
                </a:solidFill>
                <a:latin typeface="Calibri"/>
                <a:ea typeface="Calibri"/>
                <a:cs typeface="Calibri"/>
                <a:sym typeface="Calibri"/>
              </a:rPr>
              <a:t>20 minutes</a:t>
            </a:r>
            <a:r>
              <a:rPr lang="fr-FR" sz="1200" b="0" i="0" u="none" strike="noStrike" cap="none" dirty="0">
                <a:solidFill>
                  <a:schemeClr val="dk1"/>
                </a:solidFill>
                <a:latin typeface="Calibri"/>
                <a:ea typeface="Calibri"/>
                <a:cs typeface="Calibri"/>
                <a:sym typeface="Calibri"/>
              </a:rPr>
              <a:t> pour cette activité. Après 20 minutes, les groupes devraient partager leurs réponses </a:t>
            </a:r>
            <a:r>
              <a:rPr lang="fr-FR" sz="1200" b="0" i="0" u="none" strike="noStrike" cap="none" dirty="0" smtClean="0">
                <a:solidFill>
                  <a:schemeClr val="dk1"/>
                </a:solidFill>
                <a:latin typeface="Calibri"/>
                <a:ea typeface="Calibri"/>
                <a:cs typeface="Calibri"/>
                <a:sym typeface="Calibri"/>
              </a:rPr>
              <a:t>pendant </a:t>
            </a:r>
            <a:r>
              <a:rPr lang="fr-FR" sz="1200" b="1" i="0" u="none" strike="noStrike" cap="none" dirty="0">
                <a:solidFill>
                  <a:schemeClr val="dk1"/>
                </a:solidFill>
                <a:latin typeface="Calibri"/>
                <a:ea typeface="Calibri"/>
                <a:cs typeface="Calibri"/>
                <a:sym typeface="Calibri"/>
              </a:rPr>
              <a:t>15 minutes</a:t>
            </a:r>
            <a:r>
              <a:rPr lang="fr-FR" sz="1200" b="0" i="0" u="none" strike="noStrike" cap="none" dirty="0">
                <a:solidFill>
                  <a:schemeClr val="dk1"/>
                </a:solidFill>
                <a:latin typeface="Calibri"/>
                <a:ea typeface="Calibri"/>
                <a:cs typeface="Calibri"/>
                <a:sym typeface="Calibri"/>
              </a:rPr>
              <a:t>. Tandis que les étudiants </a:t>
            </a:r>
            <a:r>
              <a:rPr lang="fr-FR" sz="1200" b="0" i="0" u="none" strike="noStrike" cap="none" dirty="0" smtClean="0">
                <a:solidFill>
                  <a:schemeClr val="dk1"/>
                </a:solidFill>
                <a:latin typeface="Calibri"/>
                <a:ea typeface="Calibri"/>
                <a:cs typeface="Calibri"/>
                <a:sym typeface="Calibri"/>
              </a:rPr>
              <a:t>travaillent, circulez </a:t>
            </a:r>
            <a:r>
              <a:rPr lang="fr-FR" sz="1200" b="0" i="0" u="none" strike="noStrike" cap="none" dirty="0">
                <a:solidFill>
                  <a:schemeClr val="dk1"/>
                </a:solidFill>
                <a:latin typeface="Calibri"/>
                <a:ea typeface="Calibri"/>
                <a:cs typeface="Calibri"/>
                <a:sym typeface="Calibri"/>
              </a:rPr>
              <a:t>autour de la salle en vérifiant que les élèves sont en mission et répondent aux questions.</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Note: CV exemple 1 est l'exemple de mauvaise qualité. Les élèves doivent remarquer un manque de détails, une photo inappropriée, des informations manquantes, un formatage incohérent, des activités de loisirs inappropriées, un manque d'informations sur les compétences et l'expérience, </a:t>
            </a:r>
            <a:r>
              <a:rPr lang="fr-FR" sz="1200" b="0" i="0" u="none" strike="noStrike" cap="none" dirty="0" smtClean="0">
                <a:solidFill>
                  <a:schemeClr val="dk1"/>
                </a:solidFill>
                <a:latin typeface="Calibri"/>
                <a:ea typeface="Calibri"/>
                <a:cs typeface="Calibri"/>
                <a:sym typeface="Calibri"/>
              </a:rPr>
              <a:t>etc</a:t>
            </a:r>
            <a:r>
              <a:rPr lang="fr-FR" sz="1200" b="0" i="0" u="none" strike="noStrike" cap="none" dirty="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Demandez aux participants s’ils ont d’autres remarques.</a:t>
            </a:r>
            <a:endParaRPr lang="fr-F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 </a:t>
            </a:r>
          </a:p>
          <a:p>
            <a:pPr marL="0" marR="0" lvl="0" indent="0" algn="l" rtl="0">
              <a:spcBef>
                <a:spcPts val="0"/>
              </a:spcBef>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CV exemple 2 est l'exemple </a:t>
            </a:r>
            <a:r>
              <a:rPr lang="fr-FR" sz="1200" b="0" i="0" u="none" strike="noStrike" cap="none" dirty="0" smtClean="0">
                <a:solidFill>
                  <a:schemeClr val="dk1"/>
                </a:solidFill>
                <a:latin typeface="Calibri"/>
                <a:ea typeface="Calibri"/>
                <a:cs typeface="Calibri"/>
                <a:sym typeface="Calibri"/>
              </a:rPr>
              <a:t>de bonne </a:t>
            </a:r>
            <a:r>
              <a:rPr lang="fr-FR" sz="1200" b="0" i="0" u="none" strike="noStrike" cap="none" dirty="0">
                <a:solidFill>
                  <a:schemeClr val="dk1"/>
                </a:solidFill>
                <a:latin typeface="Calibri"/>
                <a:ea typeface="Calibri"/>
                <a:cs typeface="Calibri"/>
                <a:sym typeface="Calibri"/>
              </a:rPr>
              <a:t>qualité. Cependant, les étudiants peuvent toujours identifier les domaines à </a:t>
            </a:r>
            <a:r>
              <a:rPr lang="fr-FR" sz="1200" b="0" i="0" u="none" strike="noStrike" cap="none" dirty="0" smtClean="0">
                <a:solidFill>
                  <a:schemeClr val="dk1"/>
                </a:solidFill>
                <a:latin typeface="Calibri"/>
                <a:ea typeface="Calibri"/>
                <a:cs typeface="Calibri"/>
                <a:sym typeface="Calibri"/>
              </a:rPr>
              <a:t>améliorer. </a:t>
            </a:r>
            <a:r>
              <a:rPr lang="fr-FR" sz="1200" b="0" i="0" u="none" strike="noStrike" cap="none" dirty="0">
                <a:solidFill>
                  <a:schemeClr val="dk1"/>
                </a:solidFill>
                <a:latin typeface="Calibri"/>
                <a:ea typeface="Calibri"/>
                <a:cs typeface="Calibri"/>
                <a:sym typeface="Calibri"/>
              </a:rPr>
              <a:t>P</a:t>
            </a:r>
            <a:r>
              <a:rPr lang="fr-FR" sz="1200" b="0" i="0" u="none" strike="noStrike" cap="none" dirty="0" smtClean="0">
                <a:solidFill>
                  <a:schemeClr val="dk1"/>
                </a:solidFill>
                <a:latin typeface="Calibri"/>
                <a:ea typeface="Calibri"/>
                <a:cs typeface="Calibri"/>
                <a:sym typeface="Calibri"/>
              </a:rPr>
              <a:t>ar </a:t>
            </a:r>
            <a:r>
              <a:rPr lang="fr-FR" sz="1200" b="0" i="0" u="none" strike="noStrike" cap="none" dirty="0">
                <a:solidFill>
                  <a:schemeClr val="dk1"/>
                </a:solidFill>
                <a:latin typeface="Calibri"/>
                <a:ea typeface="Calibri"/>
                <a:cs typeface="Calibri"/>
                <a:sym typeface="Calibri"/>
              </a:rPr>
              <a:t>exemple, le CV pourrait identifier plus clairement les compétences techniques et la formation professionnelle </a:t>
            </a:r>
            <a:r>
              <a:rPr lang="fr-FR" sz="1200" b="0" i="0" u="none" strike="noStrike" cap="none" dirty="0" smtClean="0">
                <a:solidFill>
                  <a:schemeClr val="dk1"/>
                </a:solidFill>
                <a:latin typeface="Calibri"/>
                <a:ea typeface="Calibri"/>
                <a:cs typeface="Calibri"/>
                <a:sym typeface="Calibri"/>
              </a:rPr>
              <a:t>continue.</a:t>
            </a:r>
            <a:endParaRPr lang="fr-FR" sz="1200" b="0" i="0" u="none" strike="noStrike" cap="none" dirty="0">
              <a:solidFill>
                <a:schemeClr val="dk1"/>
              </a:solidFill>
              <a:latin typeface="Calibri"/>
              <a:ea typeface="Calibri"/>
              <a:cs typeface="Calibri"/>
              <a:sym typeface="Calibri"/>
            </a:endParaRPr>
          </a:p>
        </p:txBody>
      </p:sp>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86482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Empty Cover">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ontent 1">
    <p:spTree>
      <p:nvGrpSpPr>
        <p:cNvPr id="1" name="Shape 1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graphicFrame>
        <p:nvGraphicFramePr>
          <p:cNvPr id="2" name="Objet 1" hidden="1"/>
          <p:cNvGraphicFramePr>
            <a:graphicFrameLocks noChangeAspect="1"/>
          </p:cNvGraphicFramePr>
          <p:nvPr userDrawn="1">
            <p:custDataLst>
              <p:tags r:id="rId2"/>
            </p:custDataLst>
            <p:extLst>
              <p:ext uri="{D42A27DB-BD31-4B8C-83A1-F6EECF244321}">
                <p14:modId xmlns:p14="http://schemas.microsoft.com/office/powerpoint/2010/main" val="350744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0" name="Diapositive think-cell" r:id="rId4" imgW="425" imgH="426" progId="TCLayout.ActiveDocument.1">
                  <p:embed/>
                </p:oleObj>
              </mc:Choice>
              <mc:Fallback>
                <p:oleObj name="Diapositive think-cell" r:id="rId4" imgW="425" imgH="42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hape 20"/>
          <p:cNvSpPr txBox="1">
            <a:spLocks noGrp="1"/>
          </p:cNvSpPr>
          <p:nvPr>
            <p:ph type="title"/>
          </p:nvPr>
        </p:nvSpPr>
        <p:spPr>
          <a:xfrm>
            <a:off x="457200" y="790575"/>
            <a:ext cx="8229600" cy="962024"/>
          </a:xfrm>
          <a:prstGeom prst="rect">
            <a:avLst/>
          </a:prstGeom>
          <a:noFill/>
          <a:ln>
            <a:noFill/>
          </a:ln>
        </p:spPr>
        <p:txBody>
          <a:bodyPr lIns="91425" tIns="91425" rIns="91425" bIns="91425" anchor="t" anchorCtr="0"/>
          <a:lstStyle>
            <a:lvl1pPr marL="0" marR="0" lvl="0" indent="0" algn="ctr" rtl="0">
              <a:spcBef>
                <a:spcPts val="0"/>
              </a:spcBef>
              <a:buClr>
                <a:srgbClr val="C2113A"/>
              </a:buClr>
              <a:buFont typeface="Cabin"/>
              <a:buNone/>
              <a:defRPr sz="4800" b="0" i="0" u="none" strike="noStrike" cap="none">
                <a:solidFill>
                  <a:srgbClr val="C2113A"/>
                </a:solidFill>
                <a:latin typeface="Gill Sans" panose="020B0604020202020204" charset="0"/>
                <a:ea typeface="Gill Sans" panose="020B0604020202020204" charset="0"/>
                <a:cs typeface="Gill Sans" panose="020B0604020202020204" charset="0"/>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1" name="Shape 21"/>
          <p:cNvSpPr txBox="1">
            <a:spLocks noGrp="1"/>
          </p:cNvSpPr>
          <p:nvPr>
            <p:ph type="body" idx="1"/>
          </p:nvPr>
        </p:nvSpPr>
        <p:spPr>
          <a:xfrm>
            <a:off x="457200" y="1905000"/>
            <a:ext cx="8229600" cy="4154487"/>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Gill Sans" panose="020B0604020202020204" charset="0"/>
                <a:ea typeface="Gill Sans" panose="020B0604020202020204" charset="0"/>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dt" idx="10"/>
          </p:nvPr>
        </p:nvSpPr>
        <p:spPr>
          <a:xfrm>
            <a:off x="0" y="0"/>
            <a:ext cx="3000000" cy="3000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Gill Sans" panose="020B0604020202020204" charset="0"/>
                <a:ea typeface="Gill Sans" panose="020B0604020202020204" charset="0"/>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Content 1">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368300" y="1308100"/>
            <a:ext cx="8458200" cy="4673600"/>
          </a:xfrm>
          <a:prstGeom prst="rect">
            <a:avLst/>
          </a:prstGeom>
          <a:noFill/>
          <a:ln>
            <a:noFill/>
          </a:ln>
        </p:spPr>
        <p:txBody>
          <a:bodyPr lIns="91425" tIns="91425" rIns="91425" bIns="91425" anchor="t" anchorCtr="0"/>
          <a:lstStyle>
            <a:lvl1pPr marL="342900" marR="0" lvl="0" indent="-228600" algn="l" rtl="0">
              <a:spcBef>
                <a:spcPts val="360"/>
              </a:spcBef>
              <a:spcAft>
                <a:spcPts val="0"/>
              </a:spcAft>
              <a:buClr>
                <a:srgbClr val="C2113A"/>
              </a:buClr>
              <a:buSzPct val="100000"/>
              <a:buFont typeface="Arial"/>
              <a:buChar char="•"/>
              <a:defRPr sz="1800" b="0" i="0" u="none" strike="noStrike" cap="none">
                <a:solidFill>
                  <a:srgbClr val="002A6C"/>
                </a:solidFill>
                <a:latin typeface="Gill Sans" panose="020B0604020202020204" charset="0"/>
                <a:ea typeface="Gill Sans" panose="020B0604020202020204" charset="0"/>
                <a:cs typeface="Arial"/>
                <a:sym typeface="Arial"/>
              </a:defRPr>
            </a:lvl1pPr>
            <a:lvl2pPr marL="742950" marR="0" lvl="1" indent="-171450" algn="l" rtl="0">
              <a:spcBef>
                <a:spcPts val="360"/>
              </a:spcBef>
              <a:spcAft>
                <a:spcPts val="0"/>
              </a:spcAft>
              <a:buClr>
                <a:srgbClr val="C2113A"/>
              </a:buClr>
              <a:buSzPct val="100000"/>
              <a:buFont typeface="Arial"/>
              <a:buChar char="•"/>
              <a:defRPr sz="1800" b="0" i="0" u="none" strike="noStrike" cap="none">
                <a:solidFill>
                  <a:srgbClr val="002A6C"/>
                </a:solidFill>
                <a:latin typeface="Arial"/>
                <a:ea typeface="Arial"/>
                <a:cs typeface="Arial"/>
                <a:sym typeface="Arial"/>
              </a:defRPr>
            </a:lvl2pPr>
            <a:lvl3pPr marL="1143000" marR="0" lvl="2" indent="-114300" algn="l" rtl="0">
              <a:spcBef>
                <a:spcPts val="360"/>
              </a:spcBef>
              <a:spcAft>
                <a:spcPts val="0"/>
              </a:spcAft>
              <a:buClr>
                <a:srgbClr val="C2113A"/>
              </a:buClr>
              <a:buSzPct val="100000"/>
              <a:buFont typeface="Arial"/>
              <a:buChar char="•"/>
              <a:defRPr sz="1800" b="0" i="0" u="none" strike="noStrike" cap="none">
                <a:solidFill>
                  <a:srgbClr val="002A6C"/>
                </a:solidFill>
                <a:latin typeface="Arial"/>
                <a:ea typeface="Arial"/>
                <a:cs typeface="Arial"/>
                <a:sym typeface="Arial"/>
              </a:defRPr>
            </a:lvl3pPr>
            <a:lvl4pPr marL="1600200" marR="0" lvl="3" indent="-114300" algn="l" rtl="0">
              <a:spcBef>
                <a:spcPts val="360"/>
              </a:spcBef>
              <a:spcAft>
                <a:spcPts val="0"/>
              </a:spcAft>
              <a:buClr>
                <a:srgbClr val="C2113A"/>
              </a:buClr>
              <a:buSzPct val="100000"/>
              <a:buFont typeface="Arial"/>
              <a:buChar char="•"/>
              <a:defRPr sz="1800" b="0" i="0" u="none" strike="noStrike" cap="none">
                <a:solidFill>
                  <a:srgbClr val="002A6C"/>
                </a:solidFill>
                <a:latin typeface="Arial"/>
                <a:ea typeface="Arial"/>
                <a:cs typeface="Arial"/>
                <a:sym typeface="Arial"/>
              </a:defRPr>
            </a:lvl4pPr>
            <a:lvl5pPr marL="2057400" marR="0" lvl="4" indent="-114300" algn="l" rtl="0">
              <a:spcBef>
                <a:spcPts val="360"/>
              </a:spcBef>
              <a:spcAft>
                <a:spcPts val="0"/>
              </a:spcAft>
              <a:buClr>
                <a:srgbClr val="C2113A"/>
              </a:buClr>
              <a:buSzPct val="100000"/>
              <a:buFont typeface="Arial"/>
              <a:buChar char="•"/>
              <a:defRPr sz="1800" b="0" i="0" u="none" strike="noStrike" cap="none">
                <a:solidFill>
                  <a:srgbClr val="002A6C"/>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body" idx="2"/>
          </p:nvPr>
        </p:nvSpPr>
        <p:spPr>
          <a:xfrm>
            <a:off x="279400" y="203200"/>
            <a:ext cx="8547100" cy="889000"/>
          </a:xfrm>
          <a:prstGeom prst="rect">
            <a:avLst/>
          </a:prstGeom>
          <a:noFill/>
          <a:ln>
            <a:noFill/>
          </a:ln>
        </p:spPr>
        <p:txBody>
          <a:bodyPr lIns="91425" tIns="91425" rIns="91425" bIns="91425" anchor="t" anchorCtr="0"/>
          <a:lstStyle>
            <a:lvl1pPr marL="0" marR="0" lvl="0" indent="0" algn="l" rtl="0">
              <a:spcBef>
                <a:spcPts val="360"/>
              </a:spcBef>
              <a:buClr>
                <a:srgbClr val="833E90"/>
              </a:buClr>
              <a:buFont typeface="Arial"/>
              <a:buNone/>
              <a:defRPr sz="1800" b="0" i="0" u="none" strike="noStrike" cap="none">
                <a:solidFill>
                  <a:srgbClr val="833E90"/>
                </a:solidFill>
                <a:latin typeface="Gill Sans" panose="020B0604020202020204" charset="0"/>
                <a:ea typeface="Gill Sans" panose="020B0604020202020204" charset="0"/>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ntent 1">
    <p:spTree>
      <p:nvGrpSpPr>
        <p:cNvPr id="1" name="Shape 3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1"/>
        <p:cNvGrpSpPr/>
        <p:nvPr/>
      </p:nvGrpSpPr>
      <p:grpSpPr>
        <a:xfrm>
          <a:off x="0" y="0"/>
          <a:ext cx="0" cy="0"/>
          <a:chOff x="0" y="0"/>
          <a:chExt cx="0" cy="0"/>
        </a:xfrm>
      </p:grpSpPr>
      <p:graphicFrame>
        <p:nvGraphicFramePr>
          <p:cNvPr id="2" name="Objet 1" hidden="1"/>
          <p:cNvGraphicFramePr>
            <a:graphicFrameLocks noChangeAspect="1"/>
          </p:cNvGraphicFramePr>
          <p:nvPr userDrawn="1">
            <p:custDataLst>
              <p:tags r:id="rId2"/>
            </p:custDataLst>
            <p:extLst>
              <p:ext uri="{D42A27DB-BD31-4B8C-83A1-F6EECF244321}">
                <p14:modId xmlns:p14="http://schemas.microsoft.com/office/powerpoint/2010/main" val="15072069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4" name="Diapositive think-cell" r:id="rId4" imgW="425" imgH="426" progId="TCLayout.ActiveDocument.1">
                  <p:embed/>
                </p:oleObj>
              </mc:Choice>
              <mc:Fallback>
                <p:oleObj name="Diapositive think-cell" r:id="rId4" imgW="425" imgH="42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Shape 32"/>
          <p:cNvSpPr txBox="1">
            <a:spLocks noGrp="1"/>
          </p:cNvSpPr>
          <p:nvPr>
            <p:ph type="title"/>
          </p:nvPr>
        </p:nvSpPr>
        <p:spPr>
          <a:xfrm>
            <a:off x="0" y="0"/>
            <a:ext cx="3000000" cy="3000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Gill Sans" panose="020B0604020202020204" charset="0"/>
                <a:ea typeface="Gill Sans" panose="020B060402020202020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 name="Shape 33"/>
          <p:cNvSpPr txBox="1">
            <a:spLocks noGrp="1"/>
          </p:cNvSpPr>
          <p:nvPr>
            <p:ph type="body" idx="1"/>
          </p:nvPr>
        </p:nvSpPr>
        <p:spPr>
          <a:xfrm>
            <a:off x="0" y="0"/>
            <a:ext cx="3000000" cy="3000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Gill Sans" panose="020B0604020202020204" charset="0"/>
                <a:ea typeface="Gill Sans" panose="020B0604020202020204" charset="0"/>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Shape 34"/>
          <p:cNvSpPr txBox="1">
            <a:spLocks noGrp="1"/>
          </p:cNvSpPr>
          <p:nvPr>
            <p:ph type="dt" idx="10"/>
          </p:nvPr>
        </p:nvSpPr>
        <p:spPr>
          <a:xfrm>
            <a:off x="0" y="0"/>
            <a:ext cx="3000000" cy="3000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Gill Sans" panose="020B0604020202020204" charset="0"/>
                <a:ea typeface="Gill Sans" panose="020B0604020202020204" charset="0"/>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lang="fr-FR"/>
          </a:p>
        </p:txBody>
      </p:sp>
      <p:sp>
        <p:nvSpPr>
          <p:cNvPr id="35" name="Shape 35"/>
          <p:cNvSpPr txBox="1">
            <a:spLocks noGrp="1"/>
          </p:cNvSpPr>
          <p:nvPr>
            <p:ph type="ftr" idx="11"/>
          </p:nvPr>
        </p:nvSpPr>
        <p:spPr>
          <a:xfrm>
            <a:off x="0" y="0"/>
            <a:ext cx="3000000" cy="3000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Gill Sans" panose="020B0604020202020204" charset="0"/>
                <a:ea typeface="Gill Sans" panose="020B0604020202020204" charset="0"/>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lang="fr-FR"/>
          </a:p>
        </p:txBody>
      </p:sp>
      <p:sp>
        <p:nvSpPr>
          <p:cNvPr id="36" name="Shape 36"/>
          <p:cNvSpPr txBox="1">
            <a:spLocks noGrp="1"/>
          </p:cNvSpPr>
          <p:nvPr>
            <p:ph type="sldNum" idx="12"/>
          </p:nvPr>
        </p:nvSpPr>
        <p:spPr>
          <a:xfrm>
            <a:off x="0" y="0"/>
            <a:ext cx="3000000" cy="3000000"/>
          </a:xfrm>
          <a:prstGeom prst="rect">
            <a:avLst/>
          </a:prstGeom>
          <a:noFill/>
          <a:ln>
            <a:noFill/>
          </a:ln>
        </p:spPr>
        <p:txBody>
          <a:bodyPr lIns="91425" tIns="45700" rIns="91425" bIns="45700" anchor="t" anchorCtr="0">
            <a:noAutofit/>
          </a:bodyPr>
          <a:lstStyle>
            <a:lvl1pPr>
              <a:defRPr>
                <a:latin typeface="Gill Sans" panose="020B0604020202020204" charset="0"/>
              </a:defRPr>
            </a:lvl1pPr>
          </a:lstStyle>
          <a:p>
            <a:pPr>
              <a:buClr>
                <a:srgbClr val="000000"/>
              </a:buClr>
              <a:buSzPct val="25000"/>
              <a:buFont typeface="Arial"/>
              <a:buNone/>
            </a:pPr>
            <a:fld id="{00000000-1234-1234-1234-123412341234}" type="slidenum">
              <a:rPr lang="fr-FR" smtClean="0"/>
              <a:pPr>
                <a:buClr>
                  <a:srgbClr val="000000"/>
                </a:buClr>
                <a:buSzPct val="25000"/>
                <a:buFont typeface="Arial"/>
                <a:buNone/>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ack cover empty">
    <p:spTree>
      <p:nvGrpSpPr>
        <p:cNvPr id="1" name="Shape 4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3">
            <a:alphaModFix/>
          </a:blip>
          <a:srcRect/>
          <a:stretch/>
        </p:blipFill>
        <p:spPr>
          <a:xfrm>
            <a:off x="0" y="433150"/>
            <a:ext cx="9144000" cy="6472475"/>
          </a:xfrm>
          <a:prstGeom prst="rect">
            <a:avLst/>
          </a:prstGeom>
          <a:noFill/>
          <a:ln>
            <a:noFill/>
          </a:ln>
        </p:spPr>
      </p:pic>
      <p:pic>
        <p:nvPicPr>
          <p:cNvPr id="11" name="Shape 11"/>
          <p:cNvPicPr preferRelativeResize="0"/>
          <p:nvPr/>
        </p:nvPicPr>
        <p:blipFill rotWithShape="1">
          <a:blip r:embed="rId4">
            <a:alphaModFix/>
          </a:blip>
          <a:srcRect/>
          <a:stretch/>
        </p:blipFill>
        <p:spPr>
          <a:xfrm>
            <a:off x="-25400" y="0"/>
            <a:ext cx="9194801" cy="1090725"/>
          </a:xfrm>
          <a:prstGeom prst="rect">
            <a:avLst/>
          </a:prstGeom>
          <a:noFill/>
          <a:ln>
            <a:noFill/>
          </a:ln>
        </p:spPr>
      </p:pic>
      <p:pic>
        <p:nvPicPr>
          <p:cNvPr id="12" name="Shape 12"/>
          <p:cNvPicPr preferRelativeResize="0"/>
          <p:nvPr/>
        </p:nvPicPr>
        <p:blipFill rotWithShape="1">
          <a:blip r:embed="rId5">
            <a:alphaModFix/>
          </a:blip>
          <a:srcRect/>
          <a:stretch/>
        </p:blipFill>
        <p:spPr>
          <a:xfrm>
            <a:off x="303644" y="317500"/>
            <a:ext cx="8536708" cy="43965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pic>
        <p:nvPicPr>
          <p:cNvPr id="16" name="Shape 16"/>
          <p:cNvPicPr preferRelativeResize="0"/>
          <p:nvPr/>
        </p:nvPicPr>
        <p:blipFill rotWithShape="1">
          <a:blip r:embed="rId5">
            <a:alphaModFix/>
          </a:blip>
          <a:srcRect/>
          <a:stretch/>
        </p:blipFill>
        <p:spPr>
          <a:xfrm>
            <a:off x="393700" y="6368469"/>
            <a:ext cx="8420099" cy="282932"/>
          </a:xfrm>
          <a:prstGeom prst="rect">
            <a:avLst/>
          </a:prstGeom>
          <a:noFill/>
          <a:ln>
            <a:noFill/>
          </a:ln>
        </p:spPr>
      </p:pic>
      <p:pic>
        <p:nvPicPr>
          <p:cNvPr id="17" name="Shape 17"/>
          <p:cNvPicPr preferRelativeResize="0"/>
          <p:nvPr/>
        </p:nvPicPr>
        <p:blipFill rotWithShape="1">
          <a:blip r:embed="rId6">
            <a:alphaModFix/>
          </a:blip>
          <a:srcRect/>
          <a:stretch/>
        </p:blipFill>
        <p:spPr>
          <a:xfrm>
            <a:off x="0" y="6130335"/>
            <a:ext cx="9144000" cy="4343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pic>
        <p:nvPicPr>
          <p:cNvPr id="28" name="Shape 28"/>
          <p:cNvPicPr preferRelativeResize="0"/>
          <p:nvPr/>
        </p:nvPicPr>
        <p:blipFill rotWithShape="1">
          <a:blip r:embed="rId4">
            <a:alphaModFix/>
          </a:blip>
          <a:srcRect/>
          <a:stretch/>
        </p:blipFill>
        <p:spPr>
          <a:xfrm>
            <a:off x="393700" y="6368469"/>
            <a:ext cx="8420099" cy="282931"/>
          </a:xfrm>
          <a:prstGeom prst="rect">
            <a:avLst/>
          </a:prstGeom>
          <a:noFill/>
          <a:ln>
            <a:noFill/>
          </a:ln>
        </p:spPr>
      </p:pic>
      <p:pic>
        <p:nvPicPr>
          <p:cNvPr id="29" name="Shape 29"/>
          <p:cNvPicPr preferRelativeResize="0"/>
          <p:nvPr/>
        </p:nvPicPr>
        <p:blipFill rotWithShape="1">
          <a:blip r:embed="rId5">
            <a:alphaModFix/>
          </a:blip>
          <a:srcRect/>
          <a:stretch/>
        </p:blipFill>
        <p:spPr>
          <a:xfrm>
            <a:off x="0" y="6130335"/>
            <a:ext cx="9144000" cy="4343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65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
        <p:cNvGrpSpPr/>
        <p:nvPr/>
      </p:nvGrpSpPr>
      <p:grpSpPr>
        <a:xfrm>
          <a:off x="0" y="0"/>
          <a:ext cx="0" cy="0"/>
          <a:chOff x="0" y="0"/>
          <a:chExt cx="0" cy="0"/>
        </a:xfrm>
      </p:grpSpPr>
      <p:pic>
        <p:nvPicPr>
          <p:cNvPr id="38" name="Shape 38"/>
          <p:cNvPicPr preferRelativeResize="0"/>
          <p:nvPr/>
        </p:nvPicPr>
        <p:blipFill rotWithShape="1">
          <a:blip r:embed="rId3">
            <a:alphaModFix/>
          </a:blip>
          <a:srcRect/>
          <a:stretch/>
        </p:blipFill>
        <p:spPr>
          <a:xfrm>
            <a:off x="0" y="0"/>
            <a:ext cx="9144000" cy="6472475"/>
          </a:xfrm>
          <a:prstGeom prst="rect">
            <a:avLst/>
          </a:prstGeom>
          <a:noFill/>
          <a:ln>
            <a:noFill/>
          </a:ln>
        </p:spPr>
      </p:pic>
      <p:pic>
        <p:nvPicPr>
          <p:cNvPr id="39" name="Shape 39"/>
          <p:cNvPicPr preferRelativeResize="0"/>
          <p:nvPr/>
        </p:nvPicPr>
        <p:blipFill rotWithShape="1">
          <a:blip r:embed="rId4">
            <a:alphaModFix/>
          </a:blip>
          <a:srcRect/>
          <a:stretch/>
        </p:blipFill>
        <p:spPr>
          <a:xfrm rot="10800000">
            <a:off x="-25400" y="5767274"/>
            <a:ext cx="9194801" cy="1090725"/>
          </a:xfrm>
          <a:prstGeom prst="rect">
            <a:avLst/>
          </a:prstGeom>
          <a:noFill/>
          <a:ln>
            <a:noFill/>
          </a:ln>
        </p:spPr>
      </p:pic>
      <p:pic>
        <p:nvPicPr>
          <p:cNvPr id="40" name="Shape 40"/>
          <p:cNvPicPr preferRelativeResize="0"/>
          <p:nvPr/>
        </p:nvPicPr>
        <p:blipFill rotWithShape="1">
          <a:blip r:embed="rId5">
            <a:alphaModFix/>
          </a:blip>
          <a:srcRect/>
          <a:stretch/>
        </p:blipFill>
        <p:spPr>
          <a:xfrm>
            <a:off x="361950" y="6206839"/>
            <a:ext cx="8420099" cy="282931"/>
          </a:xfrm>
          <a:prstGeom prst="rect">
            <a:avLst/>
          </a:prstGeom>
          <a:noFill/>
          <a:ln>
            <a:noFill/>
          </a:ln>
        </p:spPr>
      </p:pic>
      <p:sp>
        <p:nvSpPr>
          <p:cNvPr id="41" name="Shape 41"/>
          <p:cNvSpPr txBox="1"/>
          <p:nvPr/>
        </p:nvSpPr>
        <p:spPr>
          <a:xfrm>
            <a:off x="11731625" y="3905250"/>
            <a:ext cx="184666"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omments" Target="../comments/commen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comments" Target="../comments/comment3.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5"/>
          <p:cNvSpPr txBox="1">
            <a:spLocks/>
          </p:cNvSpPr>
          <p:nvPr/>
        </p:nvSpPr>
        <p:spPr>
          <a:xfrm>
            <a:off x="590554" y="1909763"/>
            <a:ext cx="7340600" cy="649287"/>
          </a:xfrm>
          <a:prstGeom prst="rect">
            <a:avLst/>
          </a:prstGeom>
        </p:spPr>
        <p:txBody>
          <a:bodyPr>
            <a:normAutofit fontScale="92500" lnSpcReduction="20000"/>
          </a:bodyPr>
          <a:lstStyle>
            <a:lvl1pPr algn="l" defTabSz="457200" rtl="0" eaLnBrk="1" latinLnBrk="0" hangingPunct="1">
              <a:spcBef>
                <a:spcPct val="0"/>
              </a:spcBef>
              <a:buNone/>
              <a:defRPr sz="2400" kern="1200" cap="all">
                <a:solidFill>
                  <a:srgbClr val="FFFFFF"/>
                </a:solidFill>
                <a:latin typeface="+mj-lt"/>
                <a:ea typeface="+mj-ea"/>
                <a:cs typeface="+mj-cs"/>
              </a:defRPr>
            </a:lvl1pPr>
          </a:lstStyle>
          <a:p>
            <a:pPr fontAlgn="auto">
              <a:spcAft>
                <a:spcPts val="0"/>
              </a:spcAft>
              <a:defRPr/>
            </a:pPr>
            <a:r>
              <a:rPr lang="fr-FR" dirty="0">
                <a:latin typeface="Gill Sans" panose="020B0604020202020204" charset="0"/>
              </a:rPr>
              <a:t>FORMATION INITIALE DES CONSEILLERS ET DES MANAGERS DE CAREER CENTER </a:t>
            </a:r>
          </a:p>
        </p:txBody>
      </p:sp>
      <p:sp>
        <p:nvSpPr>
          <p:cNvPr id="7" name="Titre 15"/>
          <p:cNvSpPr txBox="1">
            <a:spLocks/>
          </p:cNvSpPr>
          <p:nvPr/>
        </p:nvSpPr>
        <p:spPr>
          <a:xfrm>
            <a:off x="577516" y="3171908"/>
            <a:ext cx="8101263" cy="884237"/>
          </a:xfrm>
          <a:prstGeom prst="rect">
            <a:avLst/>
          </a:prstGeom>
        </p:spPr>
        <p:txBody>
          <a:bodyPr anchor="ctr"/>
          <a:lstStyle>
            <a:lvl1pPr algn="l" defTabSz="457200" rtl="0" eaLnBrk="1" latinLnBrk="0" hangingPunct="1">
              <a:spcBef>
                <a:spcPct val="0"/>
              </a:spcBef>
              <a:buNone/>
              <a:defRPr sz="2400" kern="1200" cap="all">
                <a:solidFill>
                  <a:srgbClr val="FFFFFF"/>
                </a:solidFill>
                <a:latin typeface="+mj-lt"/>
                <a:ea typeface="+mj-ea"/>
                <a:cs typeface="+mj-cs"/>
              </a:defRPr>
            </a:lvl1pPr>
          </a:lstStyle>
          <a:p>
            <a:pPr fontAlgn="auto">
              <a:lnSpc>
                <a:spcPct val="110000"/>
              </a:lnSpc>
              <a:spcAft>
                <a:spcPts val="0"/>
              </a:spcAft>
              <a:defRPr/>
            </a:pPr>
            <a:r>
              <a:rPr lang="fr-FR" sz="1600" dirty="0" smtClean="0">
                <a:solidFill>
                  <a:schemeClr val="bg1"/>
                </a:solidFill>
                <a:latin typeface="Gill Sans" panose="020B0604020202020204" charset="0"/>
              </a:rPr>
              <a:t>Module : Délivrer les services du Career Center</a:t>
            </a:r>
          </a:p>
          <a:p>
            <a:pPr fontAlgn="auto">
              <a:lnSpc>
                <a:spcPct val="110000"/>
              </a:lnSpc>
              <a:spcAft>
                <a:spcPts val="0"/>
              </a:spcAft>
              <a:defRPr/>
            </a:pPr>
            <a:endParaRPr lang="fr-FR" sz="1600" dirty="0" smtClean="0">
              <a:solidFill>
                <a:schemeClr val="bg1"/>
              </a:solidFill>
              <a:latin typeface="Gill Sans" panose="020B0604020202020204" charset="0"/>
            </a:endParaRPr>
          </a:p>
          <a:p>
            <a:pPr>
              <a:lnSpc>
                <a:spcPct val="110000"/>
              </a:lnSpc>
              <a:defRPr/>
            </a:pPr>
            <a:r>
              <a:rPr lang="fr-FR" sz="1600" dirty="0" err="1" smtClean="0">
                <a:solidFill>
                  <a:schemeClr val="bg1"/>
                </a:solidFill>
                <a:latin typeface="Gill Sans" panose="020B0604020202020204" charset="0"/>
              </a:rPr>
              <a:t>FdF</a:t>
            </a:r>
            <a:r>
              <a:rPr lang="fr-FR" sz="1600" dirty="0" smtClean="0">
                <a:solidFill>
                  <a:schemeClr val="bg1"/>
                </a:solidFill>
                <a:latin typeface="Gill Sans" panose="020B0604020202020204" charset="0"/>
              </a:rPr>
              <a:t> </a:t>
            </a:r>
            <a:r>
              <a:rPr lang="fr-FR" sz="1600" dirty="0">
                <a:solidFill>
                  <a:schemeClr val="bg1"/>
                </a:solidFill>
                <a:latin typeface="Gill Sans" panose="020B0604020202020204" charset="0"/>
              </a:rPr>
              <a:t>Booster mon cv</a:t>
            </a:r>
            <a:r>
              <a:rPr lang="fr-FR" sz="1600" dirty="0">
                <a:solidFill>
                  <a:schemeClr val="bg1"/>
                </a:solidFill>
                <a:highlight>
                  <a:srgbClr val="FFFF00"/>
                </a:highlight>
                <a:latin typeface="Gill Sans" panose="020B0604020202020204" charset="0"/>
              </a:rPr>
              <a:t> </a:t>
            </a:r>
          </a:p>
          <a:p>
            <a:pPr fontAlgn="auto">
              <a:lnSpc>
                <a:spcPct val="110000"/>
              </a:lnSpc>
              <a:spcAft>
                <a:spcPts val="0"/>
              </a:spcAft>
              <a:defRPr/>
            </a:pPr>
            <a:endParaRPr lang="fr-FR" sz="1600" dirty="0">
              <a:solidFill>
                <a:schemeClr val="bg1"/>
              </a:solidFill>
              <a:highlight>
                <a:srgbClr val="FFFF00"/>
              </a:highlight>
              <a:latin typeface="Gill Sans" panose="020B0604020202020204" charset="0"/>
            </a:endParaRPr>
          </a:p>
        </p:txBody>
      </p:sp>
      <p:sp>
        <p:nvSpPr>
          <p:cNvPr id="8" name="Titre 15"/>
          <p:cNvSpPr txBox="1">
            <a:spLocks/>
          </p:cNvSpPr>
          <p:nvPr/>
        </p:nvSpPr>
        <p:spPr>
          <a:xfrm>
            <a:off x="575733" y="4361921"/>
            <a:ext cx="7340600" cy="363537"/>
          </a:xfrm>
          <a:prstGeom prst="rect">
            <a:avLst/>
          </a:prstGeom>
        </p:spPr>
        <p:txBody>
          <a:bodyPr anchor="ctr">
            <a:normAutofit/>
          </a:bodyPr>
          <a:lstStyle>
            <a:lvl1pPr algn="l" defTabSz="457200" rtl="0" eaLnBrk="1" latinLnBrk="0" hangingPunct="1">
              <a:spcBef>
                <a:spcPct val="0"/>
              </a:spcBef>
              <a:buNone/>
              <a:defRPr sz="2400" kern="1200" cap="all">
                <a:solidFill>
                  <a:srgbClr val="FFFFFF"/>
                </a:solidFill>
                <a:latin typeface="+mj-lt"/>
                <a:ea typeface="+mj-ea"/>
                <a:cs typeface="+mj-cs"/>
              </a:defRPr>
            </a:lvl1pPr>
          </a:lstStyle>
          <a:p>
            <a:pPr>
              <a:lnSpc>
                <a:spcPct val="110000"/>
              </a:lnSpc>
              <a:defRPr/>
            </a:pPr>
            <a:r>
              <a:rPr lang="fr-FR" sz="1600" dirty="0" smtClean="0">
                <a:solidFill>
                  <a:schemeClr val="bg1"/>
                </a:solidFill>
                <a:latin typeface="Gill Sans" panose="020B0604020202020204" charset="0"/>
              </a:rPr>
              <a:t>1</a:t>
            </a:r>
            <a:r>
              <a:rPr lang="fr-FR" sz="1600" baseline="30000" dirty="0" smtClean="0">
                <a:solidFill>
                  <a:schemeClr val="bg1"/>
                </a:solidFill>
                <a:latin typeface="Gill Sans" panose="020B0604020202020204" charset="0"/>
              </a:rPr>
              <a:t>er</a:t>
            </a:r>
            <a:r>
              <a:rPr lang="fr-FR" sz="1600" dirty="0" smtClean="0">
                <a:solidFill>
                  <a:schemeClr val="bg1"/>
                </a:solidFill>
                <a:latin typeface="Gill Sans" panose="020B0604020202020204" charset="0"/>
              </a:rPr>
              <a:t> Novembre 2018</a:t>
            </a:r>
            <a:endParaRPr lang="fr-FR" sz="1600" dirty="0">
              <a:solidFill>
                <a:schemeClr val="bg1"/>
              </a:solidFill>
              <a:highlight>
                <a:srgbClr val="FFFF00"/>
              </a:highlight>
              <a:latin typeface="Gill Sans" panose="020B0604020202020204" charset="0"/>
            </a:endParaRPr>
          </a:p>
        </p:txBody>
      </p:sp>
      <p:sp>
        <p:nvSpPr>
          <p:cNvPr id="2" name="ZoneTexte 1"/>
          <p:cNvSpPr txBox="1"/>
          <p:nvPr/>
        </p:nvSpPr>
        <p:spPr>
          <a:xfrm>
            <a:off x="7874000" y="6286500"/>
            <a:ext cx="1270000" cy="276999"/>
          </a:xfrm>
          <a:prstGeom prst="rect">
            <a:avLst/>
          </a:prstGeom>
          <a:noFill/>
        </p:spPr>
        <p:txBody>
          <a:bodyPr vert="horz" rtlCol="0">
            <a:spAutoFit/>
          </a:bodyPr>
          <a:lstStyle/>
          <a:p>
            <a:fld id="{825D6DB3-5C91-4F26-AB97-E8908422E6B4}" type="slidenum">
              <a:rPr lang="fr-FR" sz="1200" smtClean="0">
                <a:latin typeface="Gill Sans" panose="020B0604020202020204" charset="0"/>
              </a:rPr>
              <a:t>1</a:t>
            </a:fld>
            <a:r>
              <a:rPr lang="fr-FR" sz="1200" smtClean="0">
                <a:latin typeface="Gill Sans" panose="020B0604020202020204" charset="0"/>
              </a:rPr>
              <a:t> / 16</a:t>
            </a:r>
            <a:endParaRPr lang="fr-FR" sz="1200">
              <a:latin typeface="Gill Sans" panose="020B0604020202020204" charset="0"/>
            </a:endParaRPr>
          </a:p>
        </p:txBody>
      </p:sp>
    </p:spTree>
    <p:extLst>
      <p:ext uri="{BB962C8B-B14F-4D97-AF65-F5344CB8AC3E}">
        <p14:creationId xmlns:p14="http://schemas.microsoft.com/office/powerpoint/2010/main" val="2277539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grpSp>
        <p:nvGrpSpPr>
          <p:cNvPr id="2" name="Groupe 1"/>
          <p:cNvGrpSpPr>
            <a:grpSpLocks noChangeAspect="1"/>
          </p:cNvGrpSpPr>
          <p:nvPr/>
        </p:nvGrpSpPr>
        <p:grpSpPr>
          <a:xfrm>
            <a:off x="7191654" y="3717032"/>
            <a:ext cx="1952346" cy="2257039"/>
            <a:chOff x="5047044" y="954775"/>
            <a:chExt cx="4096955" cy="4736346"/>
          </a:xfrm>
        </p:grpSpPr>
        <p:pic>
          <p:nvPicPr>
            <p:cNvPr id="139" name="Shape 139"/>
            <p:cNvPicPr preferRelativeResize="0"/>
            <p:nvPr/>
          </p:nvPicPr>
          <p:blipFill rotWithShape="1">
            <a:blip r:embed="rId3">
              <a:alphaModFix/>
            </a:blip>
            <a:srcRect/>
            <a:stretch/>
          </p:blipFill>
          <p:spPr>
            <a:xfrm rot="382593">
              <a:off x="5230911" y="954775"/>
              <a:ext cx="2505673" cy="3450635"/>
            </a:xfrm>
            <a:prstGeom prst="rect">
              <a:avLst/>
            </a:prstGeom>
            <a:noFill/>
            <a:ln>
              <a:noFill/>
            </a:ln>
          </p:spPr>
        </p:pic>
        <p:pic>
          <p:nvPicPr>
            <p:cNvPr id="140" name="Shape 140"/>
            <p:cNvPicPr preferRelativeResize="0"/>
            <p:nvPr/>
          </p:nvPicPr>
          <p:blipFill rotWithShape="1">
            <a:blip r:embed="rId4">
              <a:alphaModFix/>
            </a:blip>
            <a:srcRect/>
            <a:stretch/>
          </p:blipFill>
          <p:spPr>
            <a:xfrm>
              <a:off x="5876260" y="1850308"/>
              <a:ext cx="3267739" cy="3840813"/>
            </a:xfrm>
            <a:prstGeom prst="rect">
              <a:avLst/>
            </a:prstGeom>
            <a:noFill/>
            <a:ln>
              <a:noFill/>
            </a:ln>
          </p:spPr>
        </p:pic>
        <p:pic>
          <p:nvPicPr>
            <p:cNvPr id="141" name="Shape 141"/>
            <p:cNvPicPr preferRelativeResize="0"/>
            <p:nvPr/>
          </p:nvPicPr>
          <p:blipFill rotWithShape="1">
            <a:blip r:embed="rId5">
              <a:alphaModFix/>
            </a:blip>
            <a:srcRect l="25075" t="20447" r="44925"/>
            <a:stretch/>
          </p:blipFill>
          <p:spPr>
            <a:xfrm>
              <a:off x="5047044" y="2374708"/>
              <a:ext cx="2137016" cy="3012333"/>
            </a:xfrm>
            <a:prstGeom prst="rect">
              <a:avLst/>
            </a:prstGeom>
            <a:noFill/>
            <a:ln w="9525" cap="flat" cmpd="sng">
              <a:solidFill>
                <a:srgbClr val="D8D8D8"/>
              </a:solidFill>
              <a:prstDash val="solid"/>
              <a:round/>
              <a:headEnd type="none" w="med" len="med"/>
              <a:tailEnd type="none" w="med" len="med"/>
            </a:ln>
          </p:spPr>
        </p:pic>
      </p:grpSp>
      <p:sp>
        <p:nvSpPr>
          <p:cNvPr id="8" name="Shape 60"/>
          <p:cNvSpPr txBox="1"/>
          <p:nvPr/>
        </p:nvSpPr>
        <p:spPr>
          <a:xfrm>
            <a:off x="304226" y="266513"/>
            <a:ext cx="8535549" cy="692337"/>
          </a:xfrm>
          <a:prstGeom prst="rect">
            <a:avLst/>
          </a:prstGeom>
          <a:noFill/>
          <a:ln>
            <a:noFill/>
          </a:ln>
        </p:spPr>
        <p:txBody>
          <a:bodyPr lIns="0" tIns="0" rIns="0" bIns="0" anchor="t" anchorCtr="0">
            <a:noAutofit/>
          </a:bodyPr>
          <a:lstStyle/>
          <a:p>
            <a:pPr lvl="0" algn="just">
              <a:buClr>
                <a:srgbClr val="C2113A"/>
              </a:buClr>
              <a:buSzPct val="25000"/>
            </a:pPr>
            <a:r>
              <a:rPr lang="fr-FR" sz="1800" b="1" dirty="0">
                <a:solidFill>
                  <a:srgbClr val="C2113A"/>
                </a:solidFill>
                <a:latin typeface="Gill Sans" panose="020B0604020202020204" charset="0"/>
              </a:rPr>
              <a:t>EXERCICE : COMPARER DEUX CVS</a:t>
            </a:r>
          </a:p>
        </p:txBody>
      </p:sp>
      <p:sp>
        <p:nvSpPr>
          <p:cNvPr id="9" name="Shape 69"/>
          <p:cNvSpPr txBox="1"/>
          <p:nvPr/>
        </p:nvSpPr>
        <p:spPr>
          <a:xfrm>
            <a:off x="304223" y="958850"/>
            <a:ext cx="8535551" cy="4678204"/>
          </a:xfrm>
          <a:prstGeom prst="rect">
            <a:avLst/>
          </a:prstGeom>
          <a:noFill/>
          <a:ln>
            <a:noFill/>
          </a:ln>
        </p:spPr>
        <p:txBody>
          <a:bodyPr lIns="0" tIns="0" rIns="0" bIns="0" anchor="t" anchorCtr="0">
            <a:noAutofit/>
          </a:bodyPr>
          <a:lstStyle/>
          <a:p>
            <a:pPr lvl="0">
              <a:buClr>
                <a:srgbClr val="17375E"/>
              </a:buClr>
              <a:buSzPct val="100000"/>
            </a:pPr>
            <a:r>
              <a:rPr lang="fr-FR" sz="2200" dirty="0">
                <a:solidFill>
                  <a:srgbClr val="17375E"/>
                </a:solidFill>
                <a:latin typeface="Gill Sans" panose="020B0604020202020204" charset="0"/>
                <a:ea typeface="Cabin"/>
                <a:cs typeface="Cabin"/>
                <a:sym typeface="Cabin"/>
              </a:rPr>
              <a:t>Travaillez en groupe pour comparer les deux CV (utilisez la checklist dans la fiche du CV) :</a:t>
            </a:r>
          </a:p>
          <a:p>
            <a:pPr marL="542925" lvl="0" indent="-542925">
              <a:buClr>
                <a:srgbClr val="17375E"/>
              </a:buClr>
              <a:buSzPct val="100000"/>
              <a:buFont typeface="Arial"/>
              <a:buChar char="•"/>
            </a:pPr>
            <a:endParaRPr lang="fr-FR" sz="2200" dirty="0">
              <a:solidFill>
                <a:srgbClr val="17375E"/>
              </a:solidFill>
              <a:latin typeface="Gill Sans" panose="020B0604020202020204" charset="0"/>
              <a:ea typeface="Cabin"/>
              <a:cs typeface="Cabin"/>
              <a:sym typeface="Cabin"/>
            </a:endParaRPr>
          </a:p>
          <a:p>
            <a:pPr marL="542925" lvl="0" indent="-542925">
              <a:buClr>
                <a:srgbClr val="17375E"/>
              </a:buClr>
              <a:buSzPct val="100000"/>
              <a:buFont typeface="Arial"/>
              <a:buChar char="•"/>
            </a:pPr>
            <a:r>
              <a:rPr lang="fr-FR" sz="2200" dirty="0">
                <a:solidFill>
                  <a:srgbClr val="17375E"/>
                </a:solidFill>
                <a:latin typeface="Gill Sans" panose="020B0604020202020204" charset="0"/>
                <a:ea typeface="Cabin"/>
                <a:cs typeface="Cabin"/>
                <a:sym typeface="Cabin"/>
              </a:rPr>
              <a:t>Quel CV pensez-vous être meilleur </a:t>
            </a:r>
            <a:r>
              <a:rPr lang="fr-FR" sz="2200" dirty="0" smtClean="0">
                <a:solidFill>
                  <a:srgbClr val="17375E"/>
                </a:solidFill>
                <a:latin typeface="Gill Sans" panose="020B0604020202020204" charset="0"/>
                <a:ea typeface="Cabin"/>
                <a:cs typeface="Cabin"/>
                <a:sym typeface="Cabin"/>
              </a:rPr>
              <a:t>?</a:t>
            </a:r>
          </a:p>
          <a:p>
            <a:pPr marL="542925" lvl="0" indent="-542925">
              <a:buClr>
                <a:srgbClr val="17375E"/>
              </a:buClr>
              <a:buSzPct val="100000"/>
              <a:buFont typeface="Arial"/>
              <a:buChar char="•"/>
            </a:pPr>
            <a:endParaRPr lang="fr-FR" sz="2200" dirty="0">
              <a:solidFill>
                <a:srgbClr val="17375E"/>
              </a:solidFill>
              <a:latin typeface="Gill Sans" panose="020B0604020202020204" charset="0"/>
              <a:ea typeface="Cabin"/>
              <a:cs typeface="Cabin"/>
              <a:sym typeface="Cabin"/>
            </a:endParaRPr>
          </a:p>
          <a:p>
            <a:pPr marL="542925" lvl="0" indent="-542925">
              <a:buClr>
                <a:srgbClr val="17375E"/>
              </a:buClr>
              <a:buSzPct val="100000"/>
              <a:buFont typeface="Arial"/>
              <a:buChar char="•"/>
            </a:pPr>
            <a:r>
              <a:rPr lang="fr-FR" sz="2200" dirty="0">
                <a:solidFill>
                  <a:srgbClr val="17375E"/>
                </a:solidFill>
                <a:latin typeface="Gill Sans" panose="020B0604020202020204" charset="0"/>
                <a:ea typeface="Cabin"/>
                <a:cs typeface="Cabin"/>
                <a:sym typeface="Cabin"/>
              </a:rPr>
              <a:t>Qu'aimez-vous au sujet du meilleur CV ?</a:t>
            </a:r>
          </a:p>
          <a:p>
            <a:pPr marL="542925" lvl="0" indent="-542925">
              <a:buClr>
                <a:srgbClr val="17375E"/>
              </a:buClr>
              <a:buSzPct val="100000"/>
              <a:buFont typeface="Arial"/>
              <a:buChar char="•"/>
            </a:pPr>
            <a:endParaRPr lang="fr-FR" sz="2200" dirty="0" smtClean="0">
              <a:solidFill>
                <a:srgbClr val="17375E"/>
              </a:solidFill>
              <a:latin typeface="Gill Sans" panose="020B0604020202020204" charset="0"/>
              <a:ea typeface="Cabin"/>
              <a:cs typeface="Cabin"/>
              <a:sym typeface="Cabin"/>
            </a:endParaRPr>
          </a:p>
          <a:p>
            <a:pPr marL="542925" lvl="0" indent="-542925">
              <a:buClr>
                <a:srgbClr val="17375E"/>
              </a:buClr>
              <a:buSzPct val="100000"/>
              <a:buFont typeface="Arial"/>
              <a:buChar char="•"/>
            </a:pPr>
            <a:r>
              <a:rPr lang="fr-FR" sz="2200" dirty="0" smtClean="0">
                <a:solidFill>
                  <a:srgbClr val="17375E"/>
                </a:solidFill>
                <a:latin typeface="Gill Sans" panose="020B0604020202020204" charset="0"/>
                <a:ea typeface="Cabin"/>
                <a:cs typeface="Cabin"/>
                <a:sym typeface="Cabin"/>
              </a:rPr>
              <a:t>Quels </a:t>
            </a:r>
            <a:r>
              <a:rPr lang="fr-FR" sz="2200" dirty="0">
                <a:solidFill>
                  <a:srgbClr val="17375E"/>
                </a:solidFill>
                <a:latin typeface="Gill Sans" panose="020B0604020202020204" charset="0"/>
                <a:ea typeface="Cabin"/>
                <a:cs typeface="Cabin"/>
                <a:sym typeface="Cabin"/>
              </a:rPr>
              <a:t>problèmes pouvez-vous identifier ?</a:t>
            </a:r>
          </a:p>
          <a:p>
            <a:pPr marL="542925" lvl="0" indent="-542925">
              <a:buClr>
                <a:srgbClr val="17375E"/>
              </a:buClr>
              <a:buSzPct val="100000"/>
              <a:buFont typeface="Arial"/>
              <a:buChar char="•"/>
            </a:pPr>
            <a:endParaRPr lang="fr-FR" sz="2200" dirty="0" smtClean="0">
              <a:solidFill>
                <a:srgbClr val="17375E"/>
              </a:solidFill>
              <a:latin typeface="Gill Sans" panose="020B0604020202020204" charset="0"/>
              <a:ea typeface="Cabin"/>
              <a:cs typeface="Cabin"/>
              <a:sym typeface="Cabin"/>
            </a:endParaRPr>
          </a:p>
          <a:p>
            <a:pPr marL="542925" lvl="0" indent="-542925">
              <a:buClr>
                <a:srgbClr val="17375E"/>
              </a:buClr>
              <a:buSzPct val="100000"/>
              <a:buFont typeface="Arial"/>
              <a:buChar char="•"/>
            </a:pPr>
            <a:r>
              <a:rPr lang="fr-FR" sz="2200" dirty="0" smtClean="0">
                <a:solidFill>
                  <a:srgbClr val="17375E"/>
                </a:solidFill>
                <a:latin typeface="Gill Sans" panose="020B0604020202020204" charset="0"/>
                <a:ea typeface="Cabin"/>
                <a:cs typeface="Cabin"/>
                <a:sym typeface="Cabin"/>
              </a:rPr>
              <a:t>Comment </a:t>
            </a:r>
            <a:r>
              <a:rPr lang="fr-FR" sz="2200" dirty="0">
                <a:solidFill>
                  <a:srgbClr val="17375E"/>
                </a:solidFill>
                <a:latin typeface="Gill Sans" panose="020B0604020202020204" charset="0"/>
                <a:ea typeface="Cabin"/>
                <a:cs typeface="Cabin"/>
                <a:sym typeface="Cabin"/>
              </a:rPr>
              <a:t>les CV pourraient-ils être améliorés ?</a:t>
            </a:r>
          </a:p>
          <a:p>
            <a:pPr marL="542925" lvl="0" indent="-542925">
              <a:buClr>
                <a:srgbClr val="17375E"/>
              </a:buClr>
              <a:buSzPct val="100000"/>
              <a:buFont typeface="Arial"/>
              <a:buChar char="•"/>
            </a:pPr>
            <a:endParaRPr lang="fr-FR" sz="2200" dirty="0" smtClean="0">
              <a:solidFill>
                <a:srgbClr val="17375E"/>
              </a:solidFill>
              <a:latin typeface="Gill Sans" panose="020B0604020202020204" charset="0"/>
              <a:ea typeface="Cabin"/>
              <a:cs typeface="Cabin"/>
              <a:sym typeface="Cabin"/>
            </a:endParaRPr>
          </a:p>
          <a:p>
            <a:pPr marL="542925" lvl="0" indent="-542925">
              <a:buClr>
                <a:srgbClr val="17375E"/>
              </a:buClr>
              <a:buSzPct val="100000"/>
              <a:buFont typeface="Arial"/>
              <a:buChar char="•"/>
            </a:pPr>
            <a:r>
              <a:rPr lang="fr-FR" sz="2200" dirty="0" smtClean="0">
                <a:solidFill>
                  <a:srgbClr val="17375E"/>
                </a:solidFill>
                <a:latin typeface="Gill Sans" panose="020B0604020202020204" charset="0"/>
                <a:ea typeface="Cabin"/>
                <a:cs typeface="Cabin"/>
                <a:sym typeface="Cabin"/>
              </a:rPr>
              <a:t>Voyez-vous </a:t>
            </a:r>
            <a:r>
              <a:rPr lang="fr-FR" sz="2200" dirty="0">
                <a:solidFill>
                  <a:srgbClr val="17375E"/>
                </a:solidFill>
                <a:latin typeface="Gill Sans" panose="020B0604020202020204" charset="0"/>
                <a:ea typeface="Cabin"/>
                <a:cs typeface="Cabin"/>
                <a:sym typeface="Cabin"/>
              </a:rPr>
              <a:t>ces erreurs dans votre propre CV </a:t>
            </a:r>
            <a:r>
              <a:rPr lang="fr-FR" sz="2200" dirty="0" smtClean="0">
                <a:solidFill>
                  <a:srgbClr val="17375E"/>
                </a:solidFill>
                <a:latin typeface="Gill Sans" panose="020B0604020202020204" charset="0"/>
                <a:ea typeface="Cabin"/>
                <a:cs typeface="Cabin"/>
                <a:sym typeface="Cabin"/>
              </a:rPr>
              <a:t>?</a:t>
            </a:r>
            <a:endParaRPr lang="fr-FR" sz="2200" dirty="0">
              <a:solidFill>
                <a:srgbClr val="17375E"/>
              </a:solidFill>
              <a:latin typeface="Gill Sans" panose="020B0604020202020204" charset="0"/>
              <a:ea typeface="Cabin"/>
              <a:cs typeface="Cabin"/>
              <a:sym typeface="Cabin"/>
            </a:endParaRPr>
          </a:p>
        </p:txBody>
      </p:sp>
      <p:sp>
        <p:nvSpPr>
          <p:cNvPr id="3" name="ZoneTexte 2"/>
          <p:cNvSpPr txBox="1"/>
          <p:nvPr/>
        </p:nvSpPr>
        <p:spPr>
          <a:xfrm>
            <a:off x="7874000" y="6286500"/>
            <a:ext cx="1270000" cy="276999"/>
          </a:xfrm>
          <a:prstGeom prst="rect">
            <a:avLst/>
          </a:prstGeom>
          <a:noFill/>
        </p:spPr>
        <p:txBody>
          <a:bodyPr vert="horz" rtlCol="0">
            <a:spAutoFit/>
          </a:bodyPr>
          <a:lstStyle/>
          <a:p>
            <a:fld id="{6CCD5450-3509-4104-A5F7-81413FC7A64C}" type="slidenum">
              <a:rPr lang="fr-FR" sz="1200" smtClean="0">
                <a:latin typeface="Gill Sans" panose="020B0604020202020204" charset="0"/>
              </a:rPr>
              <a:t>10</a:t>
            </a:fld>
            <a:r>
              <a:rPr lang="fr-FR" sz="1200" smtClean="0">
                <a:latin typeface="Gill Sans" panose="020B0604020202020204" charset="0"/>
              </a:rPr>
              <a:t> / 16</a:t>
            </a:r>
            <a:endParaRPr lang="fr-FR" sz="1200">
              <a:latin typeface="Gill Sans" panose="020B0604020202020204" charset="0"/>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9" name="Shape 149"/>
          <p:cNvPicPr preferRelativeResize="0"/>
          <p:nvPr/>
        </p:nvPicPr>
        <p:blipFill rotWithShape="1">
          <a:blip r:embed="rId3">
            <a:alphaModFix/>
          </a:blip>
          <a:srcRect/>
          <a:stretch/>
        </p:blipFill>
        <p:spPr>
          <a:xfrm>
            <a:off x="7148095" y="4653136"/>
            <a:ext cx="1691680" cy="1217386"/>
          </a:xfrm>
          <a:prstGeom prst="rect">
            <a:avLst/>
          </a:prstGeom>
          <a:noFill/>
          <a:ln>
            <a:noFill/>
          </a:ln>
        </p:spPr>
      </p:pic>
      <p:sp>
        <p:nvSpPr>
          <p:cNvPr id="6" name="Shape 60"/>
          <p:cNvSpPr txBox="1"/>
          <p:nvPr/>
        </p:nvSpPr>
        <p:spPr>
          <a:xfrm>
            <a:off x="304226" y="266513"/>
            <a:ext cx="8535549" cy="692337"/>
          </a:xfrm>
          <a:prstGeom prst="rect">
            <a:avLst/>
          </a:prstGeom>
          <a:noFill/>
          <a:ln>
            <a:noFill/>
          </a:ln>
        </p:spPr>
        <p:txBody>
          <a:bodyPr lIns="0" tIns="0" rIns="0" bIns="0" anchor="t" anchorCtr="0">
            <a:noAutofit/>
          </a:bodyPr>
          <a:lstStyle/>
          <a:p>
            <a:pPr lvl="0" algn="just">
              <a:buClr>
                <a:srgbClr val="C2113A"/>
              </a:buClr>
              <a:buSzPct val="25000"/>
            </a:pPr>
            <a:r>
              <a:rPr lang="fr-FR" sz="1800" b="1" dirty="0">
                <a:solidFill>
                  <a:srgbClr val="C2113A"/>
                </a:solidFill>
                <a:latin typeface="Gill Sans" panose="020B0604020202020204" charset="0"/>
              </a:rPr>
              <a:t>UNE MACHINE POURRAIT-ELLE ÊTRE LA PREMIÈRE À ÉVALUER MON CV ?</a:t>
            </a:r>
          </a:p>
        </p:txBody>
      </p:sp>
      <p:sp>
        <p:nvSpPr>
          <p:cNvPr id="7" name="Shape 69"/>
          <p:cNvSpPr txBox="1"/>
          <p:nvPr/>
        </p:nvSpPr>
        <p:spPr>
          <a:xfrm>
            <a:off x="304224" y="958850"/>
            <a:ext cx="8535551" cy="4678204"/>
          </a:xfrm>
          <a:prstGeom prst="rect">
            <a:avLst/>
          </a:prstGeom>
          <a:noFill/>
          <a:ln>
            <a:noFill/>
          </a:ln>
        </p:spPr>
        <p:txBody>
          <a:bodyPr lIns="0" tIns="0" rIns="0" bIns="0" anchor="t" anchorCtr="0">
            <a:noAutofit/>
          </a:bodyPr>
          <a:lstStyle/>
          <a:p>
            <a:pPr marL="542925" lvl="0" indent="-542925">
              <a:buClr>
                <a:srgbClr val="17375E"/>
              </a:buClr>
              <a:buSzPct val="100000"/>
              <a:buFont typeface="Arial"/>
              <a:buChar char="•"/>
            </a:pPr>
            <a:r>
              <a:rPr lang="fr-FR" sz="2200" dirty="0">
                <a:solidFill>
                  <a:srgbClr val="17375E"/>
                </a:solidFill>
                <a:latin typeface="Gill Sans" panose="020B0604020202020204" charset="0"/>
                <a:ea typeface="Cabin"/>
                <a:cs typeface="Cabin"/>
                <a:sym typeface="Cabin"/>
              </a:rPr>
              <a:t>Lorsqu'un recruteur recherche des candidats, il peut utiliser un  logiciel de sélection de </a:t>
            </a:r>
            <a:r>
              <a:rPr lang="fr-FR" sz="2200" dirty="0" smtClean="0">
                <a:solidFill>
                  <a:srgbClr val="17375E"/>
                </a:solidFill>
                <a:latin typeface="Gill Sans" panose="020B0604020202020204" charset="0"/>
                <a:ea typeface="Cabin"/>
                <a:cs typeface="Cabin"/>
                <a:sym typeface="Cabin"/>
              </a:rPr>
              <a:t>CV</a:t>
            </a:r>
            <a:endParaRPr lang="fr-FR" sz="2200" dirty="0">
              <a:solidFill>
                <a:srgbClr val="17375E"/>
              </a:solidFill>
              <a:latin typeface="Gill Sans" panose="020B0604020202020204" charset="0"/>
              <a:ea typeface="Cabin"/>
              <a:cs typeface="Cabin"/>
              <a:sym typeface="Cabin"/>
            </a:endParaRPr>
          </a:p>
          <a:p>
            <a:pPr marL="542925" lvl="0" indent="-542925">
              <a:buClr>
                <a:srgbClr val="17375E"/>
              </a:buClr>
              <a:buSzPct val="100000"/>
              <a:buFont typeface="Arial"/>
              <a:buChar char="•"/>
            </a:pPr>
            <a:endParaRPr lang="fr-FR" sz="2200" dirty="0">
              <a:solidFill>
                <a:srgbClr val="17375E"/>
              </a:solidFill>
              <a:latin typeface="Gill Sans" panose="020B0604020202020204" charset="0"/>
              <a:ea typeface="Cabin"/>
              <a:cs typeface="Cabin"/>
              <a:sym typeface="Cabin"/>
            </a:endParaRPr>
          </a:p>
          <a:p>
            <a:pPr marL="542925" lvl="0" indent="-542925">
              <a:buClr>
                <a:srgbClr val="17375E"/>
              </a:buClr>
              <a:buSzPct val="100000"/>
              <a:buFont typeface="Arial"/>
              <a:buChar char="•"/>
            </a:pPr>
            <a:r>
              <a:rPr lang="fr-FR" sz="2200" dirty="0" smtClean="0">
                <a:solidFill>
                  <a:srgbClr val="17375E"/>
                </a:solidFill>
                <a:latin typeface="Gill Sans" panose="020B0604020202020204" charset="0"/>
                <a:ea typeface="Cabin"/>
                <a:cs typeface="Cabin"/>
                <a:sym typeface="Cabin"/>
              </a:rPr>
              <a:t>Le </a:t>
            </a:r>
            <a:r>
              <a:rPr lang="fr-FR" sz="2200" dirty="0">
                <a:solidFill>
                  <a:srgbClr val="17375E"/>
                </a:solidFill>
                <a:latin typeface="Gill Sans" panose="020B0604020202020204" charset="0"/>
                <a:ea typeface="Cabin"/>
                <a:cs typeface="Cabin"/>
                <a:sym typeface="Cabin"/>
              </a:rPr>
              <a:t>recruteur (personne) </a:t>
            </a:r>
            <a:r>
              <a:rPr lang="fr-FR" sz="2200" dirty="0" smtClean="0">
                <a:solidFill>
                  <a:srgbClr val="17375E"/>
                </a:solidFill>
                <a:latin typeface="Gill Sans" panose="020B0604020202020204" charset="0"/>
                <a:ea typeface="Cabin"/>
                <a:cs typeface="Cabin"/>
                <a:sym typeface="Cabin"/>
              </a:rPr>
              <a:t>peut </a:t>
            </a:r>
            <a:r>
              <a:rPr lang="fr-FR" sz="2200" dirty="0">
                <a:solidFill>
                  <a:srgbClr val="17375E"/>
                </a:solidFill>
                <a:latin typeface="Gill Sans" panose="020B0604020202020204" charset="0"/>
                <a:ea typeface="Cabin"/>
                <a:cs typeface="Cabin"/>
                <a:sym typeface="Cabin"/>
              </a:rPr>
              <a:t>donc ne pas regarder votre CV en premier </a:t>
            </a:r>
            <a:r>
              <a:rPr lang="fr-FR" sz="2200" dirty="0" smtClean="0">
                <a:solidFill>
                  <a:srgbClr val="17375E"/>
                </a:solidFill>
                <a:latin typeface="Gill Sans" panose="020B0604020202020204" charset="0"/>
                <a:ea typeface="Cabin"/>
                <a:cs typeface="Cabin"/>
                <a:sym typeface="Cabin"/>
              </a:rPr>
              <a:t>!</a:t>
            </a:r>
            <a:endParaRPr lang="fr-FR" sz="2200" dirty="0">
              <a:solidFill>
                <a:srgbClr val="17375E"/>
              </a:solidFill>
              <a:latin typeface="Gill Sans" panose="020B0604020202020204" charset="0"/>
              <a:ea typeface="Cabin"/>
              <a:cs typeface="Cabin"/>
              <a:sym typeface="Cabin"/>
            </a:endParaRPr>
          </a:p>
          <a:p>
            <a:pPr marL="542925" lvl="0" indent="-542925">
              <a:buClr>
                <a:srgbClr val="17375E"/>
              </a:buClr>
              <a:buSzPct val="100000"/>
              <a:buFont typeface="Arial"/>
              <a:buChar char="•"/>
            </a:pPr>
            <a:endParaRPr lang="fr-FR" sz="2200" dirty="0" smtClean="0">
              <a:solidFill>
                <a:srgbClr val="17375E"/>
              </a:solidFill>
              <a:latin typeface="Gill Sans" panose="020B0604020202020204" charset="0"/>
              <a:ea typeface="Cabin"/>
              <a:cs typeface="Cabin"/>
              <a:sym typeface="Cabin"/>
            </a:endParaRPr>
          </a:p>
          <a:p>
            <a:pPr marL="542925" lvl="0" indent="-542925">
              <a:buClr>
                <a:srgbClr val="17375E"/>
              </a:buClr>
              <a:buSzPct val="100000"/>
              <a:buFont typeface="Arial"/>
              <a:buChar char="•"/>
            </a:pPr>
            <a:r>
              <a:rPr lang="fr-FR" sz="2200" dirty="0" smtClean="0">
                <a:solidFill>
                  <a:srgbClr val="17375E"/>
                </a:solidFill>
                <a:latin typeface="Gill Sans" panose="020B0604020202020204" charset="0"/>
                <a:ea typeface="Cabin"/>
                <a:cs typeface="Cabin"/>
                <a:sym typeface="Cabin"/>
              </a:rPr>
              <a:t>Votre </a:t>
            </a:r>
            <a:r>
              <a:rPr lang="fr-FR" sz="2200" dirty="0">
                <a:solidFill>
                  <a:srgbClr val="17375E"/>
                </a:solidFill>
                <a:latin typeface="Gill Sans" panose="020B0604020202020204" charset="0"/>
                <a:ea typeface="Cabin"/>
                <a:cs typeface="Cabin"/>
                <a:sym typeface="Cabin"/>
              </a:rPr>
              <a:t>CV doit donc reprendre les mots-clefs de l’annonce pour qu’il soit sélectionné par le </a:t>
            </a:r>
            <a:r>
              <a:rPr lang="fr-FR" sz="2200" dirty="0" smtClean="0">
                <a:solidFill>
                  <a:srgbClr val="17375E"/>
                </a:solidFill>
                <a:latin typeface="Gill Sans" panose="020B0604020202020204" charset="0"/>
                <a:ea typeface="Cabin"/>
                <a:cs typeface="Cabin"/>
                <a:sym typeface="Cabin"/>
              </a:rPr>
              <a:t>logiciel</a:t>
            </a:r>
            <a:endParaRPr lang="fr-FR" sz="2200" dirty="0">
              <a:solidFill>
                <a:srgbClr val="17375E"/>
              </a:solidFill>
              <a:latin typeface="Gill Sans" panose="020B0604020202020204" charset="0"/>
              <a:ea typeface="Cabin"/>
              <a:cs typeface="Cabin"/>
              <a:sym typeface="Cabin"/>
            </a:endParaRPr>
          </a:p>
          <a:p>
            <a:pPr marL="542925" lvl="0" indent="-542925">
              <a:buClr>
                <a:srgbClr val="17375E"/>
              </a:buClr>
              <a:buSzPct val="100000"/>
              <a:buFont typeface="Arial"/>
              <a:buChar char="•"/>
            </a:pPr>
            <a:endParaRPr lang="fr-FR" sz="2200" dirty="0" smtClean="0">
              <a:solidFill>
                <a:srgbClr val="17375E"/>
              </a:solidFill>
              <a:latin typeface="Gill Sans" panose="020B0604020202020204" charset="0"/>
              <a:ea typeface="Cabin"/>
              <a:cs typeface="Cabin"/>
              <a:sym typeface="Cabin"/>
            </a:endParaRPr>
          </a:p>
          <a:p>
            <a:pPr marL="542925" lvl="0" indent="-542925">
              <a:buClr>
                <a:srgbClr val="17375E"/>
              </a:buClr>
              <a:buSzPct val="100000"/>
              <a:buFont typeface="Arial"/>
              <a:buChar char="•"/>
            </a:pPr>
            <a:r>
              <a:rPr lang="fr-FR" sz="2200" dirty="0" smtClean="0">
                <a:solidFill>
                  <a:srgbClr val="17375E"/>
                </a:solidFill>
                <a:latin typeface="Gill Sans" panose="020B0604020202020204" charset="0"/>
                <a:ea typeface="Cabin"/>
                <a:cs typeface="Cabin"/>
                <a:sym typeface="Cabin"/>
              </a:rPr>
              <a:t>Exemple </a:t>
            </a:r>
            <a:r>
              <a:rPr lang="fr-FR" sz="2200" dirty="0">
                <a:solidFill>
                  <a:srgbClr val="17375E"/>
                </a:solidFill>
                <a:latin typeface="Gill Sans" panose="020B0604020202020204" charset="0"/>
                <a:ea typeface="Cabin"/>
                <a:cs typeface="Cabin"/>
                <a:sym typeface="Cabin"/>
              </a:rPr>
              <a:t>: le titre ou la référence de l’annonce, le poste, les </a:t>
            </a:r>
            <a:r>
              <a:rPr lang="fr-FR" sz="2200" dirty="0" smtClean="0">
                <a:solidFill>
                  <a:srgbClr val="17375E"/>
                </a:solidFill>
                <a:latin typeface="Gill Sans" panose="020B0604020202020204" charset="0"/>
                <a:ea typeface="Cabin"/>
                <a:cs typeface="Cabin"/>
                <a:sym typeface="Cabin"/>
              </a:rPr>
              <a:t>compétences, ...</a:t>
            </a:r>
            <a:endParaRPr lang="fr-FR" sz="2200" dirty="0">
              <a:solidFill>
                <a:srgbClr val="17375E"/>
              </a:solidFill>
              <a:latin typeface="Gill Sans" panose="020B0604020202020204" charset="0"/>
              <a:ea typeface="Cabin"/>
              <a:cs typeface="Cabin"/>
              <a:sym typeface="Cabin"/>
            </a:endParaRPr>
          </a:p>
        </p:txBody>
      </p:sp>
      <p:sp>
        <p:nvSpPr>
          <p:cNvPr id="2" name="ZoneTexte 1"/>
          <p:cNvSpPr txBox="1"/>
          <p:nvPr/>
        </p:nvSpPr>
        <p:spPr>
          <a:xfrm>
            <a:off x="7874000" y="6286500"/>
            <a:ext cx="1270000" cy="276999"/>
          </a:xfrm>
          <a:prstGeom prst="rect">
            <a:avLst/>
          </a:prstGeom>
          <a:noFill/>
        </p:spPr>
        <p:txBody>
          <a:bodyPr vert="horz" rtlCol="0">
            <a:spAutoFit/>
          </a:bodyPr>
          <a:lstStyle/>
          <a:p>
            <a:fld id="{CC4FF091-BECB-407F-B065-D9A2137EC838}" type="slidenum">
              <a:rPr lang="fr-FR" sz="1200" smtClean="0">
                <a:latin typeface="Gill Sans" panose="020B0604020202020204" charset="0"/>
              </a:rPr>
              <a:t>11</a:t>
            </a:fld>
            <a:r>
              <a:rPr lang="fr-FR" sz="1200" smtClean="0">
                <a:latin typeface="Gill Sans" panose="020B0604020202020204" charset="0"/>
              </a:rPr>
              <a:t> / 16</a:t>
            </a:r>
            <a:endParaRPr lang="fr-FR" sz="1200">
              <a:latin typeface="Gill Sans" panose="020B0604020202020204" charset="0"/>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grpSp>
        <p:nvGrpSpPr>
          <p:cNvPr id="2" name="Groupe 1"/>
          <p:cNvGrpSpPr>
            <a:grpSpLocks noChangeAspect="1"/>
          </p:cNvGrpSpPr>
          <p:nvPr/>
        </p:nvGrpSpPr>
        <p:grpSpPr>
          <a:xfrm>
            <a:off x="6735164" y="3861048"/>
            <a:ext cx="2104611" cy="2090942"/>
            <a:chOff x="4514754" y="1552424"/>
            <a:chExt cx="4283369" cy="4255550"/>
          </a:xfrm>
        </p:grpSpPr>
        <p:pic>
          <p:nvPicPr>
            <p:cNvPr id="157" name="Shape 157"/>
            <p:cNvPicPr preferRelativeResize="0"/>
            <p:nvPr/>
          </p:nvPicPr>
          <p:blipFill rotWithShape="1">
            <a:blip r:embed="rId3">
              <a:alphaModFix/>
            </a:blip>
            <a:srcRect t="7999" r="56201" b="13501"/>
            <a:stretch/>
          </p:blipFill>
          <p:spPr>
            <a:xfrm>
              <a:off x="6316425" y="3166250"/>
              <a:ext cx="2324023" cy="2641724"/>
            </a:xfrm>
            <a:prstGeom prst="rect">
              <a:avLst/>
            </a:prstGeom>
            <a:noFill/>
            <a:ln>
              <a:noFill/>
            </a:ln>
          </p:spPr>
        </p:pic>
        <p:pic>
          <p:nvPicPr>
            <p:cNvPr id="158" name="Shape 158"/>
            <p:cNvPicPr preferRelativeResize="0"/>
            <p:nvPr/>
          </p:nvPicPr>
          <p:blipFill rotWithShape="1">
            <a:blip r:embed="rId4">
              <a:alphaModFix/>
            </a:blip>
            <a:srcRect l="12080" t="35075" r="46391" b="23668"/>
            <a:stretch/>
          </p:blipFill>
          <p:spPr>
            <a:xfrm rot="-1791454">
              <a:off x="4514754" y="3520170"/>
              <a:ext cx="2647590" cy="1933882"/>
            </a:xfrm>
            <a:prstGeom prst="rect">
              <a:avLst/>
            </a:prstGeom>
            <a:noFill/>
            <a:ln>
              <a:noFill/>
            </a:ln>
          </p:spPr>
        </p:pic>
        <p:pic>
          <p:nvPicPr>
            <p:cNvPr id="159" name="Shape 159"/>
            <p:cNvPicPr preferRelativeResize="0"/>
            <p:nvPr/>
          </p:nvPicPr>
          <p:blipFill rotWithShape="1">
            <a:blip r:embed="rId5">
              <a:alphaModFix/>
            </a:blip>
            <a:srcRect l="68931" t="45658" b="12716"/>
            <a:stretch/>
          </p:blipFill>
          <p:spPr>
            <a:xfrm rot="2266565">
              <a:off x="6051449" y="1552424"/>
              <a:ext cx="2746674" cy="2069024"/>
            </a:xfrm>
            <a:prstGeom prst="rect">
              <a:avLst/>
            </a:prstGeom>
            <a:noFill/>
            <a:ln>
              <a:noFill/>
            </a:ln>
          </p:spPr>
        </p:pic>
      </p:grpSp>
      <p:sp>
        <p:nvSpPr>
          <p:cNvPr id="7" name="Shape 60"/>
          <p:cNvSpPr txBox="1"/>
          <p:nvPr/>
        </p:nvSpPr>
        <p:spPr>
          <a:xfrm>
            <a:off x="304226" y="266513"/>
            <a:ext cx="8535549" cy="692337"/>
          </a:xfrm>
          <a:prstGeom prst="rect">
            <a:avLst/>
          </a:prstGeom>
          <a:noFill/>
          <a:ln>
            <a:noFill/>
          </a:ln>
        </p:spPr>
        <p:txBody>
          <a:bodyPr lIns="0" tIns="0" rIns="0" bIns="0" anchor="t" anchorCtr="0">
            <a:noAutofit/>
          </a:bodyPr>
          <a:lstStyle/>
          <a:p>
            <a:pPr lvl="0" algn="just">
              <a:buClr>
                <a:srgbClr val="C2113A"/>
              </a:buClr>
              <a:buSzPct val="25000"/>
            </a:pPr>
            <a:r>
              <a:rPr lang="fr-FR" sz="1800" b="1" dirty="0">
                <a:solidFill>
                  <a:srgbClr val="C2113A"/>
                </a:solidFill>
                <a:latin typeface="Gill Sans" panose="020B0604020202020204" charset="0"/>
              </a:rPr>
              <a:t>EXERCICE : ANALYSER UNE ANNONCE DE RECRUTEMENT </a:t>
            </a:r>
          </a:p>
        </p:txBody>
      </p:sp>
      <p:sp>
        <p:nvSpPr>
          <p:cNvPr id="10" name="Shape 69"/>
          <p:cNvSpPr txBox="1"/>
          <p:nvPr/>
        </p:nvSpPr>
        <p:spPr>
          <a:xfrm>
            <a:off x="304225" y="958850"/>
            <a:ext cx="8535550" cy="4678204"/>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542925" indent="-542925">
              <a:buClr>
                <a:srgbClr val="17375E"/>
              </a:buClr>
              <a:buSzPct val="100000"/>
              <a:buFont typeface="Arial"/>
              <a:buChar char="•"/>
              <a:defRPr sz="2200">
                <a:solidFill>
                  <a:srgbClr val="17375E"/>
                </a:solidFill>
                <a:latin typeface="Gill Sans" panose="020B0604020202020204" charset="0"/>
                <a:ea typeface="Cabin"/>
                <a:cs typeface="Cabin"/>
              </a:defRPr>
            </a:lvl1pPr>
          </a:lstStyle>
          <a:p>
            <a:pPr marL="0" indent="0">
              <a:lnSpc>
                <a:spcPts val="2500"/>
              </a:lnSpc>
              <a:spcBef>
                <a:spcPts val="600"/>
              </a:spcBef>
              <a:spcAft>
                <a:spcPts val="600"/>
              </a:spcAft>
              <a:buNone/>
            </a:pPr>
            <a:r>
              <a:rPr lang="fr-FR" dirty="0">
                <a:sym typeface="Cabin"/>
              </a:rPr>
              <a:t>Travaillez en binômes pour faire cet exercice</a:t>
            </a:r>
          </a:p>
          <a:p>
            <a:pPr marL="0" indent="0">
              <a:lnSpc>
                <a:spcPts val="2500"/>
              </a:lnSpc>
              <a:spcBef>
                <a:spcPts val="600"/>
              </a:spcBef>
              <a:spcAft>
                <a:spcPts val="600"/>
              </a:spcAft>
              <a:buNone/>
            </a:pPr>
            <a:r>
              <a:rPr lang="fr-FR" dirty="0">
                <a:sym typeface="Cabin"/>
              </a:rPr>
              <a:t>Avant de vous lancer, rappelez-vous :</a:t>
            </a:r>
          </a:p>
          <a:p>
            <a:pPr>
              <a:lnSpc>
                <a:spcPts val="2500"/>
              </a:lnSpc>
              <a:spcBef>
                <a:spcPts val="600"/>
              </a:spcBef>
              <a:spcAft>
                <a:spcPts val="600"/>
              </a:spcAft>
            </a:pPr>
            <a:r>
              <a:rPr lang="fr-FR" dirty="0">
                <a:sym typeface="Cabin"/>
              </a:rPr>
              <a:t>Un bon CV prend du temps et de l'effort</a:t>
            </a:r>
          </a:p>
          <a:p>
            <a:pPr>
              <a:lnSpc>
                <a:spcPts val="2500"/>
              </a:lnSpc>
              <a:spcBef>
                <a:spcPts val="600"/>
              </a:spcBef>
              <a:spcAft>
                <a:spcPts val="600"/>
              </a:spcAft>
            </a:pPr>
            <a:r>
              <a:rPr lang="fr-FR" dirty="0" smtClean="0">
                <a:sym typeface="Cabin"/>
              </a:rPr>
              <a:t>Pensez </a:t>
            </a:r>
            <a:r>
              <a:rPr lang="fr-FR" dirty="0">
                <a:sym typeface="Cabin"/>
              </a:rPr>
              <a:t>à mettre en valeur toutes vos expériences</a:t>
            </a:r>
          </a:p>
          <a:p>
            <a:pPr>
              <a:lnSpc>
                <a:spcPts val="2500"/>
              </a:lnSpc>
              <a:spcBef>
                <a:spcPts val="600"/>
              </a:spcBef>
              <a:spcAft>
                <a:spcPts val="600"/>
              </a:spcAft>
            </a:pPr>
            <a:r>
              <a:rPr lang="fr-FR" dirty="0" smtClean="0">
                <a:sym typeface="Cabin"/>
              </a:rPr>
              <a:t>La </a:t>
            </a:r>
            <a:r>
              <a:rPr lang="fr-FR" dirty="0">
                <a:sym typeface="Cabin"/>
              </a:rPr>
              <a:t>qualité prime sur la quantité</a:t>
            </a:r>
          </a:p>
          <a:p>
            <a:pPr>
              <a:lnSpc>
                <a:spcPts val="2500"/>
              </a:lnSpc>
              <a:spcBef>
                <a:spcPts val="600"/>
              </a:spcBef>
              <a:spcAft>
                <a:spcPts val="600"/>
              </a:spcAft>
            </a:pPr>
            <a:r>
              <a:rPr lang="fr-FR" dirty="0" smtClean="0">
                <a:sym typeface="Cabin"/>
              </a:rPr>
              <a:t>Seules </a:t>
            </a:r>
            <a:r>
              <a:rPr lang="fr-FR" dirty="0">
                <a:sym typeface="Cabin"/>
              </a:rPr>
              <a:t>les informations exactes et véridiques </a:t>
            </a:r>
            <a:r>
              <a:rPr lang="fr-FR" dirty="0" smtClean="0">
                <a:sym typeface="Cabin"/>
              </a:rPr>
              <a:t>doivent être </a:t>
            </a:r>
            <a:r>
              <a:rPr lang="fr-FR" dirty="0">
                <a:sym typeface="Cabin"/>
              </a:rPr>
              <a:t>présentées</a:t>
            </a:r>
          </a:p>
          <a:p>
            <a:pPr>
              <a:lnSpc>
                <a:spcPts val="2500"/>
              </a:lnSpc>
              <a:spcBef>
                <a:spcPts val="600"/>
              </a:spcBef>
              <a:spcAft>
                <a:spcPts val="600"/>
              </a:spcAft>
            </a:pPr>
            <a:r>
              <a:rPr lang="fr-FR" dirty="0" smtClean="0">
                <a:sym typeface="Cabin"/>
              </a:rPr>
              <a:t>Ciblez </a:t>
            </a:r>
            <a:r>
              <a:rPr lang="fr-FR" dirty="0">
                <a:sym typeface="Cabin"/>
              </a:rPr>
              <a:t>votre CV :  tâchez de connaître </a:t>
            </a:r>
            <a:r>
              <a:rPr lang="fr-FR" dirty="0" smtClean="0">
                <a:sym typeface="Cabin"/>
              </a:rPr>
              <a:t>votre recruteur</a:t>
            </a:r>
            <a:br>
              <a:rPr lang="fr-FR" dirty="0" smtClean="0">
                <a:sym typeface="Cabin"/>
              </a:rPr>
            </a:br>
            <a:r>
              <a:rPr lang="fr-FR" dirty="0" smtClean="0">
                <a:sym typeface="Cabin"/>
              </a:rPr>
              <a:t>afin </a:t>
            </a:r>
            <a:r>
              <a:rPr lang="fr-FR" dirty="0">
                <a:sym typeface="Cabin"/>
              </a:rPr>
              <a:t>de rédiger un CV qui </a:t>
            </a:r>
            <a:r>
              <a:rPr lang="fr-FR" dirty="0" smtClean="0">
                <a:sym typeface="Cabin"/>
              </a:rPr>
              <a:t>lui correspond</a:t>
            </a:r>
            <a:endParaRPr lang="fr-FR" dirty="0">
              <a:sym typeface="Cabin"/>
            </a:endParaRPr>
          </a:p>
          <a:p>
            <a:pPr>
              <a:lnSpc>
                <a:spcPts val="2500"/>
              </a:lnSpc>
              <a:spcBef>
                <a:spcPts val="600"/>
              </a:spcBef>
              <a:spcAft>
                <a:spcPts val="600"/>
              </a:spcAft>
            </a:pPr>
            <a:r>
              <a:rPr lang="fr-FR" dirty="0" smtClean="0">
                <a:sym typeface="Cabin"/>
              </a:rPr>
              <a:t>Soyez </a:t>
            </a:r>
            <a:r>
              <a:rPr lang="fr-FR" dirty="0">
                <a:sym typeface="Cabin"/>
              </a:rPr>
              <a:t>créatif sans vous éloigner </a:t>
            </a:r>
            <a:r>
              <a:rPr lang="fr-FR" dirty="0" smtClean="0">
                <a:sym typeface="Cabin"/>
              </a:rPr>
              <a:t>des lignes directrices</a:t>
            </a:r>
            <a:br>
              <a:rPr lang="fr-FR" dirty="0" smtClean="0">
                <a:sym typeface="Cabin"/>
              </a:rPr>
            </a:br>
            <a:r>
              <a:rPr lang="fr-FR" dirty="0" smtClean="0">
                <a:sym typeface="Cabin"/>
              </a:rPr>
              <a:t>professionnelles</a:t>
            </a:r>
            <a:endParaRPr lang="fr-FR" dirty="0">
              <a:sym typeface="Cabin"/>
            </a:endParaRPr>
          </a:p>
          <a:p>
            <a:pPr>
              <a:lnSpc>
                <a:spcPts val="2500"/>
              </a:lnSpc>
              <a:spcBef>
                <a:spcPts val="600"/>
              </a:spcBef>
              <a:spcAft>
                <a:spcPts val="600"/>
              </a:spcAft>
            </a:pPr>
            <a:r>
              <a:rPr lang="fr-FR" dirty="0" smtClean="0">
                <a:sym typeface="Cabin"/>
              </a:rPr>
              <a:t>Le </a:t>
            </a:r>
            <a:r>
              <a:rPr lang="fr-FR" dirty="0">
                <a:sym typeface="Cabin"/>
              </a:rPr>
              <a:t>CV peut toujours être amélioré</a:t>
            </a:r>
          </a:p>
          <a:p>
            <a:pPr>
              <a:spcBef>
                <a:spcPts val="600"/>
              </a:spcBef>
            </a:pPr>
            <a:endParaRPr lang="fr-FR" dirty="0">
              <a:sym typeface="Cabin"/>
            </a:endParaRPr>
          </a:p>
        </p:txBody>
      </p:sp>
      <p:sp>
        <p:nvSpPr>
          <p:cNvPr id="3" name="ZoneTexte 2"/>
          <p:cNvSpPr txBox="1"/>
          <p:nvPr/>
        </p:nvSpPr>
        <p:spPr>
          <a:xfrm>
            <a:off x="7874000" y="6286500"/>
            <a:ext cx="1270000" cy="276999"/>
          </a:xfrm>
          <a:prstGeom prst="rect">
            <a:avLst/>
          </a:prstGeom>
          <a:noFill/>
        </p:spPr>
        <p:txBody>
          <a:bodyPr vert="horz" rtlCol="0">
            <a:spAutoFit/>
          </a:bodyPr>
          <a:lstStyle/>
          <a:p>
            <a:fld id="{2F2DD25A-C324-434C-9E5D-CD18B2CB6A2C}" type="slidenum">
              <a:rPr lang="fr-FR" sz="1200" smtClean="0">
                <a:latin typeface="Gill Sans" panose="020B0604020202020204" charset="0"/>
              </a:rPr>
              <a:t>12</a:t>
            </a:fld>
            <a:r>
              <a:rPr lang="fr-FR" sz="1200" smtClean="0">
                <a:latin typeface="Gill Sans" panose="020B0604020202020204" charset="0"/>
              </a:rPr>
              <a:t> / 16</a:t>
            </a:r>
            <a:endParaRPr lang="fr-FR" sz="1200">
              <a:latin typeface="Gill Sans" panose="020B060402020202020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3" name="Shape 173"/>
          <p:cNvPicPr preferRelativeResize="0"/>
          <p:nvPr/>
        </p:nvPicPr>
        <p:blipFill rotWithShape="1">
          <a:blip r:embed="rId3">
            <a:alphaModFix/>
          </a:blip>
          <a:srcRect l="22504" t="16364" r="22913" b="18437"/>
          <a:stretch/>
        </p:blipFill>
        <p:spPr>
          <a:xfrm>
            <a:off x="431550" y="1749501"/>
            <a:ext cx="4494925" cy="3866350"/>
          </a:xfrm>
          <a:prstGeom prst="rect">
            <a:avLst/>
          </a:prstGeom>
          <a:noFill/>
          <a:ln>
            <a:noFill/>
          </a:ln>
        </p:spPr>
      </p:pic>
      <p:pic>
        <p:nvPicPr>
          <p:cNvPr id="174" name="Shape 174"/>
          <p:cNvPicPr preferRelativeResize="0"/>
          <p:nvPr/>
        </p:nvPicPr>
        <p:blipFill rotWithShape="1">
          <a:blip r:embed="rId4">
            <a:alphaModFix/>
          </a:blip>
          <a:srcRect/>
          <a:stretch/>
        </p:blipFill>
        <p:spPr>
          <a:xfrm>
            <a:off x="5050275" y="734862"/>
            <a:ext cx="3905100" cy="5023500"/>
          </a:xfrm>
          <a:prstGeom prst="rect">
            <a:avLst/>
          </a:prstGeom>
          <a:noFill/>
          <a:ln>
            <a:noFill/>
          </a:ln>
        </p:spPr>
      </p:pic>
      <p:sp>
        <p:nvSpPr>
          <p:cNvPr id="5" name="Shape 60"/>
          <p:cNvSpPr txBox="1"/>
          <p:nvPr/>
        </p:nvSpPr>
        <p:spPr>
          <a:xfrm>
            <a:off x="304226" y="266513"/>
            <a:ext cx="8535549" cy="692337"/>
          </a:xfrm>
          <a:prstGeom prst="rect">
            <a:avLst/>
          </a:prstGeom>
          <a:noFill/>
          <a:ln>
            <a:noFill/>
          </a:ln>
        </p:spPr>
        <p:txBody>
          <a:bodyPr lIns="0" tIns="0" rIns="0" bIns="0" anchor="t" anchorCtr="0">
            <a:noAutofit/>
          </a:bodyPr>
          <a:lstStyle/>
          <a:p>
            <a:pPr lvl="0" algn="just">
              <a:buClr>
                <a:srgbClr val="C2113A"/>
              </a:buClr>
              <a:buSzPct val="25000"/>
            </a:pPr>
            <a:r>
              <a:rPr lang="fr-FR" sz="1800" b="1" dirty="0">
                <a:solidFill>
                  <a:srgbClr val="C2113A"/>
                </a:solidFill>
                <a:latin typeface="Gill Sans" panose="020B0604020202020204" charset="0"/>
              </a:rPr>
              <a:t>EXERCICE : REDIGEZ VOTRE PROPRE CV</a:t>
            </a:r>
          </a:p>
        </p:txBody>
      </p:sp>
      <p:sp>
        <p:nvSpPr>
          <p:cNvPr id="2" name="ZoneTexte 1"/>
          <p:cNvSpPr txBox="1"/>
          <p:nvPr/>
        </p:nvSpPr>
        <p:spPr>
          <a:xfrm>
            <a:off x="7874000" y="6286500"/>
            <a:ext cx="1270000" cy="276999"/>
          </a:xfrm>
          <a:prstGeom prst="rect">
            <a:avLst/>
          </a:prstGeom>
          <a:noFill/>
        </p:spPr>
        <p:txBody>
          <a:bodyPr vert="horz" rtlCol="0">
            <a:spAutoFit/>
          </a:bodyPr>
          <a:lstStyle/>
          <a:p>
            <a:fld id="{DB95CE89-EDA6-4681-834E-FD347B025383}" type="slidenum">
              <a:rPr lang="fr-FR" sz="1200" smtClean="0">
                <a:latin typeface="Gill Sans" panose="020B0604020202020204" charset="0"/>
              </a:rPr>
              <a:t>13</a:t>
            </a:fld>
            <a:r>
              <a:rPr lang="fr-FR" sz="1200" smtClean="0">
                <a:latin typeface="Gill Sans" panose="020B0604020202020204" charset="0"/>
              </a:rPr>
              <a:t> / 16</a:t>
            </a:r>
            <a:endParaRPr lang="fr-FR" sz="1200">
              <a:latin typeface="Gill Sans" panose="020B060402020202020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4" name="Shape 60"/>
          <p:cNvSpPr txBox="1"/>
          <p:nvPr/>
        </p:nvSpPr>
        <p:spPr>
          <a:xfrm>
            <a:off x="304226" y="266513"/>
            <a:ext cx="8535549" cy="692337"/>
          </a:xfrm>
          <a:prstGeom prst="rect">
            <a:avLst/>
          </a:prstGeom>
          <a:noFill/>
          <a:ln>
            <a:noFill/>
          </a:ln>
        </p:spPr>
        <p:txBody>
          <a:bodyPr lIns="0" tIns="0" rIns="0" bIns="0" anchor="t" anchorCtr="0">
            <a:noAutofit/>
          </a:bodyPr>
          <a:lstStyle/>
          <a:p>
            <a:pPr lvl="0" algn="just">
              <a:buClr>
                <a:srgbClr val="C2113A"/>
              </a:buClr>
              <a:buSzPct val="25000"/>
            </a:pPr>
            <a:r>
              <a:rPr lang="fr-FR" sz="1800" b="1" dirty="0" smtClean="0">
                <a:solidFill>
                  <a:srgbClr val="C2113A"/>
                </a:solidFill>
                <a:latin typeface="Gill Sans" panose="020B0604020202020204" charset="0"/>
              </a:rPr>
              <a:t>À FAIRE</a:t>
            </a:r>
            <a:endParaRPr lang="fr-FR" sz="1800" b="1" dirty="0">
              <a:solidFill>
                <a:srgbClr val="C2113A"/>
              </a:solidFill>
              <a:latin typeface="Gill Sans" panose="020B0604020202020204" charset="0"/>
            </a:endParaRPr>
          </a:p>
        </p:txBody>
      </p:sp>
      <p:sp>
        <p:nvSpPr>
          <p:cNvPr id="5" name="Shape 69"/>
          <p:cNvSpPr txBox="1"/>
          <p:nvPr/>
        </p:nvSpPr>
        <p:spPr>
          <a:xfrm>
            <a:off x="304225" y="958850"/>
            <a:ext cx="8535550" cy="4678204"/>
          </a:xfrm>
          <a:prstGeom prst="rect">
            <a:avLst/>
          </a:prstGeom>
          <a:noFill/>
          <a:ln>
            <a:noFill/>
          </a:ln>
        </p:spPr>
        <p:txBody>
          <a:bodyPr lIns="0" tIns="0" rIns="0" bIns="0" anchor="t" anchorCtr="0">
            <a:noAutofit/>
          </a:bodyPr>
          <a:lstStyle>
            <a:defPPr marR="0" lvl="0" algn="l" rtl="0">
              <a:lnSpc>
                <a:spcPct val="100000"/>
              </a:lnSpc>
              <a:spcBef>
                <a:spcPts val="0"/>
              </a:spcBef>
              <a:spcAft>
                <a:spcPts val="0"/>
              </a:spcAft>
            </a:defPPr>
            <a:lvl1pPr marL="542925" indent="-542925">
              <a:buClr>
                <a:srgbClr val="17375E"/>
              </a:buClr>
              <a:buSzPct val="100000"/>
              <a:buFont typeface="Arial"/>
              <a:buChar char="•"/>
              <a:defRPr sz="2200">
                <a:solidFill>
                  <a:srgbClr val="17375E"/>
                </a:solidFill>
                <a:latin typeface="Gill Sans" panose="020B0604020202020204" charset="0"/>
                <a:ea typeface="Cabin"/>
                <a:cs typeface="Cabin"/>
              </a:defRPr>
            </a:lvl1pPr>
          </a:lstStyle>
          <a:p>
            <a:pPr>
              <a:lnSpc>
                <a:spcPts val="2400"/>
              </a:lnSpc>
              <a:spcBef>
                <a:spcPts val="600"/>
              </a:spcBef>
              <a:spcAft>
                <a:spcPts val="600"/>
              </a:spcAft>
            </a:pPr>
            <a:r>
              <a:rPr lang="fr-FR" dirty="0">
                <a:sym typeface="Cabin"/>
              </a:rPr>
              <a:t>Insistez sur vos qualités les plus importantes, vos points forts, et vos compétences en relation avec le poste</a:t>
            </a:r>
          </a:p>
          <a:p>
            <a:pPr>
              <a:lnSpc>
                <a:spcPts val="2400"/>
              </a:lnSpc>
              <a:spcBef>
                <a:spcPts val="600"/>
              </a:spcBef>
              <a:spcAft>
                <a:spcPts val="600"/>
              </a:spcAft>
            </a:pPr>
            <a:r>
              <a:rPr lang="fr-FR" dirty="0" smtClean="0">
                <a:sym typeface="Cabin"/>
              </a:rPr>
              <a:t>Insistez </a:t>
            </a:r>
            <a:r>
              <a:rPr lang="fr-FR" dirty="0">
                <a:sym typeface="Cabin"/>
              </a:rPr>
              <a:t>sur vos réalisations au lieu de vous contenter d’énumérer vos responsabilités</a:t>
            </a:r>
          </a:p>
          <a:p>
            <a:pPr>
              <a:lnSpc>
                <a:spcPts val="2400"/>
              </a:lnSpc>
              <a:spcBef>
                <a:spcPts val="600"/>
              </a:spcBef>
              <a:spcAft>
                <a:spcPts val="600"/>
              </a:spcAft>
            </a:pPr>
            <a:r>
              <a:rPr lang="fr-FR" dirty="0" smtClean="0">
                <a:sym typeface="Cabin"/>
              </a:rPr>
              <a:t>Barrez </a:t>
            </a:r>
            <a:r>
              <a:rPr lang="fr-FR" dirty="0">
                <a:sym typeface="Cabin"/>
              </a:rPr>
              <a:t>les informations superflues</a:t>
            </a:r>
          </a:p>
          <a:p>
            <a:pPr>
              <a:lnSpc>
                <a:spcPts val="2400"/>
              </a:lnSpc>
              <a:spcBef>
                <a:spcPts val="600"/>
              </a:spcBef>
              <a:spcAft>
                <a:spcPts val="600"/>
              </a:spcAft>
            </a:pPr>
            <a:r>
              <a:rPr lang="fr-FR" dirty="0" smtClean="0">
                <a:sym typeface="Cabin"/>
              </a:rPr>
              <a:t>Essayez </a:t>
            </a:r>
            <a:r>
              <a:rPr lang="fr-FR" dirty="0">
                <a:sym typeface="Cabin"/>
              </a:rPr>
              <a:t>de vous en tenir à une seule page</a:t>
            </a:r>
          </a:p>
          <a:p>
            <a:pPr>
              <a:lnSpc>
                <a:spcPts val="2400"/>
              </a:lnSpc>
              <a:spcBef>
                <a:spcPts val="600"/>
              </a:spcBef>
              <a:spcAft>
                <a:spcPts val="600"/>
              </a:spcAft>
            </a:pPr>
            <a:r>
              <a:rPr lang="fr-FR" dirty="0" smtClean="0">
                <a:sym typeface="Cabin"/>
              </a:rPr>
              <a:t>Essayez </a:t>
            </a:r>
            <a:r>
              <a:rPr lang="fr-FR" dirty="0">
                <a:sym typeface="Cabin"/>
              </a:rPr>
              <a:t>de le rendre attrayant et authentique</a:t>
            </a:r>
          </a:p>
          <a:p>
            <a:pPr>
              <a:lnSpc>
                <a:spcPts val="2400"/>
              </a:lnSpc>
              <a:spcBef>
                <a:spcPts val="600"/>
              </a:spcBef>
              <a:spcAft>
                <a:spcPts val="600"/>
              </a:spcAft>
            </a:pPr>
            <a:r>
              <a:rPr lang="fr-FR" dirty="0" smtClean="0">
                <a:sym typeface="Cabin"/>
              </a:rPr>
              <a:t>Pensez </a:t>
            </a:r>
            <a:r>
              <a:rPr lang="fr-FR" dirty="0">
                <a:sym typeface="Cabin"/>
              </a:rPr>
              <a:t>à la mise en page</a:t>
            </a:r>
          </a:p>
          <a:p>
            <a:pPr>
              <a:lnSpc>
                <a:spcPts val="2400"/>
              </a:lnSpc>
              <a:spcBef>
                <a:spcPts val="600"/>
              </a:spcBef>
              <a:spcAft>
                <a:spcPts val="600"/>
              </a:spcAft>
            </a:pPr>
            <a:r>
              <a:rPr lang="fr-FR" dirty="0" smtClean="0">
                <a:sym typeface="Cabin"/>
              </a:rPr>
              <a:t>Utiliser </a:t>
            </a:r>
            <a:r>
              <a:rPr lang="fr-FR" dirty="0">
                <a:sym typeface="Cabin"/>
              </a:rPr>
              <a:t>une photo professionnelle </a:t>
            </a:r>
          </a:p>
          <a:p>
            <a:pPr>
              <a:lnSpc>
                <a:spcPts val="2400"/>
              </a:lnSpc>
              <a:spcBef>
                <a:spcPts val="600"/>
              </a:spcBef>
              <a:spcAft>
                <a:spcPts val="600"/>
              </a:spcAft>
            </a:pPr>
            <a:r>
              <a:rPr lang="fr-FR" dirty="0" smtClean="0">
                <a:sym typeface="Cabin"/>
              </a:rPr>
              <a:t>Continuez </a:t>
            </a:r>
            <a:r>
              <a:rPr lang="fr-FR" dirty="0">
                <a:sym typeface="Cabin"/>
              </a:rPr>
              <a:t>à le mettre à jour et de l'affiner</a:t>
            </a:r>
          </a:p>
          <a:p>
            <a:pPr>
              <a:lnSpc>
                <a:spcPts val="2400"/>
              </a:lnSpc>
              <a:spcBef>
                <a:spcPts val="600"/>
              </a:spcBef>
              <a:spcAft>
                <a:spcPts val="600"/>
              </a:spcAft>
            </a:pPr>
            <a:r>
              <a:rPr lang="fr-FR" dirty="0" smtClean="0">
                <a:sym typeface="Cabin"/>
              </a:rPr>
              <a:t>Lire </a:t>
            </a:r>
            <a:r>
              <a:rPr lang="fr-FR" dirty="0">
                <a:sym typeface="Cabin"/>
              </a:rPr>
              <a:t>et relire, pour éviter toute erreur potentielle</a:t>
            </a:r>
          </a:p>
        </p:txBody>
      </p:sp>
      <p:sp>
        <p:nvSpPr>
          <p:cNvPr id="2" name="ZoneTexte 1"/>
          <p:cNvSpPr txBox="1"/>
          <p:nvPr/>
        </p:nvSpPr>
        <p:spPr>
          <a:xfrm>
            <a:off x="7874000" y="6286500"/>
            <a:ext cx="1270000" cy="276999"/>
          </a:xfrm>
          <a:prstGeom prst="rect">
            <a:avLst/>
          </a:prstGeom>
          <a:noFill/>
        </p:spPr>
        <p:txBody>
          <a:bodyPr vert="horz" rtlCol="0">
            <a:spAutoFit/>
          </a:bodyPr>
          <a:lstStyle/>
          <a:p>
            <a:fld id="{3454A764-4CC0-4277-953E-B63A62F64BCF}" type="slidenum">
              <a:rPr lang="fr-FR" sz="1200" smtClean="0">
                <a:latin typeface="Gill Sans" panose="020B0604020202020204" charset="0"/>
              </a:rPr>
              <a:t>14</a:t>
            </a:fld>
            <a:r>
              <a:rPr lang="fr-FR" sz="1200" smtClean="0">
                <a:latin typeface="Gill Sans" panose="020B0604020202020204" charset="0"/>
              </a:rPr>
              <a:t> / 16</a:t>
            </a:r>
            <a:endParaRPr lang="fr-FR" sz="1200">
              <a:latin typeface="Gill Sans" panose="020B0604020202020204" charset="0"/>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6" name="Shape 186"/>
          <p:cNvPicPr preferRelativeResize="0"/>
          <p:nvPr/>
        </p:nvPicPr>
        <p:blipFill rotWithShape="1">
          <a:blip r:embed="rId3">
            <a:alphaModFix/>
          </a:blip>
          <a:srcRect/>
          <a:stretch/>
        </p:blipFill>
        <p:spPr>
          <a:xfrm>
            <a:off x="1489364" y="1287319"/>
            <a:ext cx="6165272" cy="4283362"/>
          </a:xfrm>
          <a:prstGeom prst="rect">
            <a:avLst/>
          </a:prstGeom>
          <a:noFill/>
          <a:ln>
            <a:noFill/>
          </a:ln>
        </p:spPr>
      </p:pic>
      <p:sp>
        <p:nvSpPr>
          <p:cNvPr id="4" name="Shape 60"/>
          <p:cNvSpPr txBox="1"/>
          <p:nvPr/>
        </p:nvSpPr>
        <p:spPr>
          <a:xfrm>
            <a:off x="304226" y="266513"/>
            <a:ext cx="8535549" cy="692337"/>
          </a:xfrm>
          <a:prstGeom prst="rect">
            <a:avLst/>
          </a:prstGeom>
          <a:noFill/>
          <a:ln>
            <a:noFill/>
          </a:ln>
        </p:spPr>
        <p:txBody>
          <a:bodyPr lIns="0" tIns="0" rIns="0" bIns="0" anchor="t" anchorCtr="0">
            <a:noAutofit/>
          </a:bodyPr>
          <a:lstStyle/>
          <a:p>
            <a:pPr lvl="0" algn="just">
              <a:buClr>
                <a:srgbClr val="C2113A"/>
              </a:buClr>
              <a:buSzPct val="25000"/>
            </a:pPr>
            <a:r>
              <a:rPr lang="fr-FR" sz="1800" b="1" dirty="0" smtClean="0">
                <a:solidFill>
                  <a:srgbClr val="C2113A"/>
                </a:solidFill>
                <a:latin typeface="Gill Sans" panose="020B0604020202020204" charset="0"/>
              </a:rPr>
              <a:t>DES QUESTIONS ?</a:t>
            </a:r>
            <a:endParaRPr lang="fr-FR" sz="1800" b="1" dirty="0">
              <a:solidFill>
                <a:srgbClr val="C2113A"/>
              </a:solidFill>
              <a:latin typeface="Gill Sans" panose="020B0604020202020204" charset="0"/>
            </a:endParaRPr>
          </a:p>
        </p:txBody>
      </p:sp>
      <p:sp>
        <p:nvSpPr>
          <p:cNvPr id="2" name="ZoneTexte 1"/>
          <p:cNvSpPr txBox="1"/>
          <p:nvPr/>
        </p:nvSpPr>
        <p:spPr>
          <a:xfrm>
            <a:off x="7874000" y="6286500"/>
            <a:ext cx="1270000" cy="276999"/>
          </a:xfrm>
          <a:prstGeom prst="rect">
            <a:avLst/>
          </a:prstGeom>
          <a:noFill/>
        </p:spPr>
        <p:txBody>
          <a:bodyPr vert="horz" rtlCol="0">
            <a:spAutoFit/>
          </a:bodyPr>
          <a:lstStyle/>
          <a:p>
            <a:fld id="{07E0D8FA-94FA-4807-9F50-2240955D077C}" type="slidenum">
              <a:rPr lang="fr-FR" sz="1200" smtClean="0">
                <a:latin typeface="Gill Sans" panose="020B0604020202020204" charset="0"/>
              </a:rPr>
              <a:t>15</a:t>
            </a:fld>
            <a:r>
              <a:rPr lang="fr-FR" sz="1200" smtClean="0">
                <a:latin typeface="Gill Sans" panose="020B0604020202020204" charset="0"/>
              </a:rPr>
              <a:t> / 16</a:t>
            </a:r>
            <a:endParaRPr lang="fr-FR" sz="1200">
              <a:latin typeface="Gill Sans" panose="020B0604020202020204" charset="0"/>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p:nvPr/>
        </p:nvSpPr>
        <p:spPr>
          <a:xfrm>
            <a:off x="901700" y="2791663"/>
            <a:ext cx="7340600" cy="65003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sz="2400" b="0" i="0" u="none" strike="noStrike" cap="none">
                <a:solidFill>
                  <a:srgbClr val="FFFFFF"/>
                </a:solidFill>
                <a:latin typeface="Arial"/>
                <a:ea typeface="Arial"/>
                <a:cs typeface="Arial"/>
                <a:sym typeface="Arial"/>
              </a:rPr>
              <a:t>MERCI !</a:t>
            </a:r>
          </a:p>
        </p:txBody>
      </p:sp>
      <p:sp>
        <p:nvSpPr>
          <p:cNvPr id="2" name="ZoneTexte 1"/>
          <p:cNvSpPr txBox="1"/>
          <p:nvPr/>
        </p:nvSpPr>
        <p:spPr>
          <a:xfrm>
            <a:off x="3937000" y="6286500"/>
            <a:ext cx="1270000" cy="276999"/>
          </a:xfrm>
          <a:prstGeom prst="rect">
            <a:avLst/>
          </a:prstGeom>
          <a:noFill/>
        </p:spPr>
        <p:txBody>
          <a:bodyPr vert="horz" rtlCol="0">
            <a:spAutoFit/>
          </a:bodyPr>
          <a:lstStyle/>
          <a:p>
            <a:pPr algn="ctr"/>
            <a:fld id="{C9EFFACF-9C00-4548-BA47-1E3DD8BB0B8F}" type="slidenum">
              <a:rPr lang="fr-FR" sz="1200" smtClean="0">
                <a:latin typeface="Gill Sans" panose="020B0604020202020204" charset="0"/>
              </a:rPr>
              <a:pPr algn="ctr"/>
              <a:t>16</a:t>
            </a:fld>
            <a:r>
              <a:rPr lang="fr-FR" sz="1200" dirty="0" smtClean="0">
                <a:latin typeface="Gill Sans" panose="020B0604020202020204" charset="0"/>
              </a:rPr>
              <a:t> / 16</a:t>
            </a:r>
            <a:endParaRPr lang="fr-FR" sz="1200" dirty="0">
              <a:latin typeface="Gill Sans" panose="020B0604020202020204" charset="0"/>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p:nvPr/>
        </p:nvSpPr>
        <p:spPr>
          <a:xfrm>
            <a:off x="304226" y="958850"/>
            <a:ext cx="2616200" cy="720724"/>
          </a:xfrm>
          <a:prstGeom prst="roundRect">
            <a:avLst>
              <a:gd name="adj" fmla="val 16667"/>
            </a:avLst>
          </a:prstGeom>
          <a:solidFill>
            <a:srgbClr val="C0504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sz="1800" b="0" i="0" u="none" strike="noStrike" cap="none" dirty="0">
                <a:solidFill>
                  <a:srgbClr val="FFFFFF"/>
                </a:solidFill>
                <a:latin typeface="Gill Sans" panose="020B0604020202020204" charset="0"/>
                <a:sym typeface="Arial"/>
              </a:rPr>
              <a:t>ENGAGEMENT</a:t>
            </a:r>
          </a:p>
        </p:txBody>
      </p:sp>
      <p:sp>
        <p:nvSpPr>
          <p:cNvPr id="53" name="Shape 53"/>
          <p:cNvSpPr/>
          <p:nvPr/>
        </p:nvSpPr>
        <p:spPr>
          <a:xfrm>
            <a:off x="304226" y="1987550"/>
            <a:ext cx="2616200" cy="720724"/>
          </a:xfrm>
          <a:prstGeom prst="roundRect">
            <a:avLst>
              <a:gd name="adj" fmla="val 16667"/>
            </a:avLst>
          </a:prstGeom>
          <a:solidFill>
            <a:srgbClr val="833E9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sz="1800" b="0" i="0" u="none" strike="noStrike" cap="none">
                <a:solidFill>
                  <a:srgbClr val="FFFFFF"/>
                </a:solidFill>
                <a:latin typeface="Gill Sans" panose="020B0604020202020204" charset="0"/>
                <a:sym typeface="Arial"/>
              </a:rPr>
              <a:t>RESPECT</a:t>
            </a:r>
          </a:p>
        </p:txBody>
      </p:sp>
      <p:sp>
        <p:nvSpPr>
          <p:cNvPr id="54" name="Shape 54"/>
          <p:cNvSpPr/>
          <p:nvPr/>
        </p:nvSpPr>
        <p:spPr>
          <a:xfrm>
            <a:off x="304226" y="3016250"/>
            <a:ext cx="2616200" cy="720724"/>
          </a:xfrm>
          <a:prstGeom prst="roundRect">
            <a:avLst>
              <a:gd name="adj" fmla="val 16667"/>
            </a:avLst>
          </a:prstGeom>
          <a:solidFill>
            <a:srgbClr val="1DB8D1"/>
          </a:solidFill>
          <a:ln w="9525"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sz="1800" b="0" i="0" u="none" strike="noStrike" cap="none">
                <a:solidFill>
                  <a:srgbClr val="FFFFFF"/>
                </a:solidFill>
                <a:latin typeface="Gill Sans" panose="020B0604020202020204" charset="0"/>
                <a:sym typeface="Arial"/>
              </a:rPr>
              <a:t>COMMUNICATION POSITIVE</a:t>
            </a:r>
          </a:p>
        </p:txBody>
      </p:sp>
      <p:sp>
        <p:nvSpPr>
          <p:cNvPr id="55" name="Shape 55"/>
          <p:cNvSpPr/>
          <p:nvPr/>
        </p:nvSpPr>
        <p:spPr>
          <a:xfrm>
            <a:off x="304226" y="4055070"/>
            <a:ext cx="2616200" cy="720724"/>
          </a:xfrm>
          <a:prstGeom prst="roundRect">
            <a:avLst>
              <a:gd name="adj" fmla="val 16667"/>
            </a:avLst>
          </a:prstGeom>
          <a:solidFill>
            <a:srgbClr val="FC8A0E"/>
          </a:solidFill>
          <a:ln w="9525"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sz="1800" b="0" i="0" u="none" strike="noStrike" cap="none" dirty="0" smtClean="0">
                <a:solidFill>
                  <a:srgbClr val="FFFFFF"/>
                </a:solidFill>
                <a:latin typeface="Gill Sans" panose="020B0604020202020204" charset="0"/>
                <a:sym typeface="Arial"/>
              </a:rPr>
              <a:t>PROFESSIONNALISME</a:t>
            </a:r>
            <a:endParaRPr lang="fr-FR" sz="1800" b="0" i="0" u="none" strike="noStrike" cap="none" dirty="0">
              <a:solidFill>
                <a:srgbClr val="FFFFFF"/>
              </a:solidFill>
              <a:latin typeface="Gill Sans" panose="020B0604020202020204" charset="0"/>
              <a:sym typeface="Arial"/>
            </a:endParaRPr>
          </a:p>
        </p:txBody>
      </p:sp>
      <p:sp>
        <p:nvSpPr>
          <p:cNvPr id="56" name="Shape 56"/>
          <p:cNvSpPr/>
          <p:nvPr/>
        </p:nvSpPr>
        <p:spPr>
          <a:xfrm>
            <a:off x="3202219" y="958850"/>
            <a:ext cx="5637556" cy="720724"/>
          </a:xfrm>
          <a:prstGeom prst="roundRect">
            <a:avLst>
              <a:gd name="adj" fmla="val 16667"/>
            </a:avLst>
          </a:prstGeom>
          <a:noFill/>
          <a:ln w="9525" cap="flat" cmpd="sng">
            <a:solidFill>
              <a:srgbClr val="C0504D"/>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2A6C"/>
              </a:buClr>
              <a:buSzPct val="25000"/>
              <a:buFont typeface="Arial"/>
              <a:buNone/>
            </a:pPr>
            <a:r>
              <a:rPr lang="fr-FR" sz="1800" b="0" i="0" u="none" strike="noStrike" cap="none" dirty="0">
                <a:solidFill>
                  <a:srgbClr val="002A6C"/>
                </a:solidFill>
                <a:latin typeface="Gill Sans" panose="020B0604020202020204" charset="0"/>
                <a:sym typeface="Arial"/>
              </a:rPr>
              <a:t>S’engager activement dans toutes les activités et discussions </a:t>
            </a:r>
          </a:p>
        </p:txBody>
      </p:sp>
      <p:sp>
        <p:nvSpPr>
          <p:cNvPr id="57" name="Shape 57"/>
          <p:cNvSpPr/>
          <p:nvPr/>
        </p:nvSpPr>
        <p:spPr>
          <a:xfrm>
            <a:off x="3203848" y="1994297"/>
            <a:ext cx="5635927" cy="720724"/>
          </a:xfrm>
          <a:prstGeom prst="roundRect">
            <a:avLst>
              <a:gd name="adj" fmla="val 16667"/>
            </a:avLst>
          </a:prstGeom>
          <a:noFill/>
          <a:ln w="9525" cap="flat" cmpd="sng">
            <a:solidFill>
              <a:srgbClr val="833E90"/>
            </a:solidFill>
            <a:prstDash val="solid"/>
            <a:round/>
            <a:headEnd type="none" w="med" len="med"/>
            <a:tailEnd type="none" w="med" len="med"/>
          </a:ln>
        </p:spPr>
        <p:txBody>
          <a:bodyPr lIns="91425" tIns="45700" rIns="91425" bIns="45700" anchor="ctr" anchorCtr="0">
            <a:noAutofit/>
          </a:bodyPr>
          <a:lstStyle/>
          <a:p>
            <a:pPr marL="171450" marR="0" lvl="0" indent="-171450" algn="l" rtl="0">
              <a:lnSpc>
                <a:spcPct val="100000"/>
              </a:lnSpc>
              <a:spcBef>
                <a:spcPts val="0"/>
              </a:spcBef>
              <a:spcAft>
                <a:spcPts val="0"/>
              </a:spcAft>
              <a:buClr>
                <a:srgbClr val="002A6C"/>
              </a:buClr>
              <a:buSzPct val="100000"/>
              <a:buFont typeface="Arial"/>
              <a:buChar char="-"/>
            </a:pPr>
            <a:r>
              <a:rPr lang="fr-FR" sz="1800" b="0" i="0" u="none" strike="noStrike" cap="none">
                <a:solidFill>
                  <a:srgbClr val="002A6C"/>
                </a:solidFill>
                <a:latin typeface="Gill Sans" panose="020B0604020202020204" charset="0"/>
                <a:sym typeface="Arial"/>
              </a:rPr>
              <a:t>Se respecter soi-même et respecter les autres. </a:t>
            </a:r>
          </a:p>
          <a:p>
            <a:pPr marL="171450" marR="0" lvl="0" indent="-171450" algn="l" rtl="0">
              <a:lnSpc>
                <a:spcPct val="100000"/>
              </a:lnSpc>
              <a:spcBef>
                <a:spcPts val="0"/>
              </a:spcBef>
              <a:spcAft>
                <a:spcPts val="0"/>
              </a:spcAft>
              <a:buClr>
                <a:srgbClr val="002A6C"/>
              </a:buClr>
              <a:buSzPct val="100000"/>
              <a:buFont typeface="Arial"/>
              <a:buChar char="-"/>
            </a:pPr>
            <a:r>
              <a:rPr lang="fr-FR" sz="1800" b="0" i="0" u="none" strike="noStrike" cap="none">
                <a:solidFill>
                  <a:srgbClr val="002A6C"/>
                </a:solidFill>
                <a:latin typeface="Gill Sans" panose="020B0604020202020204" charset="0"/>
                <a:sym typeface="Arial"/>
              </a:rPr>
              <a:t>Etre attentif aux feedbacks des autres</a:t>
            </a:r>
          </a:p>
        </p:txBody>
      </p:sp>
      <p:sp>
        <p:nvSpPr>
          <p:cNvPr id="58" name="Shape 58"/>
          <p:cNvSpPr/>
          <p:nvPr/>
        </p:nvSpPr>
        <p:spPr>
          <a:xfrm>
            <a:off x="3203848" y="3029744"/>
            <a:ext cx="5635927" cy="720724"/>
          </a:xfrm>
          <a:prstGeom prst="roundRect">
            <a:avLst>
              <a:gd name="adj" fmla="val 16667"/>
            </a:avLst>
          </a:prstGeom>
          <a:noFill/>
          <a:ln w="9525" cap="flat" cmpd="sng">
            <a:solidFill>
              <a:srgbClr val="1DB8D1"/>
            </a:solidFill>
            <a:prstDash val="solid"/>
            <a:round/>
            <a:headEnd type="none" w="med" len="med"/>
            <a:tailEnd type="none" w="med" len="med"/>
          </a:ln>
        </p:spPr>
        <p:txBody>
          <a:bodyPr lIns="91425" tIns="45700" rIns="91425" bIns="45700" anchor="ctr" anchorCtr="0">
            <a:noAutofit/>
          </a:bodyPr>
          <a:lstStyle/>
          <a:p>
            <a:pPr marL="171450" marR="0" lvl="0" indent="-171450" algn="l" rtl="0">
              <a:lnSpc>
                <a:spcPct val="100000"/>
              </a:lnSpc>
              <a:spcBef>
                <a:spcPts val="0"/>
              </a:spcBef>
              <a:spcAft>
                <a:spcPts val="0"/>
              </a:spcAft>
              <a:buClr>
                <a:srgbClr val="002A6C"/>
              </a:buClr>
              <a:buSzPct val="100000"/>
              <a:buFont typeface="Arial"/>
              <a:buChar char="-"/>
            </a:pPr>
            <a:r>
              <a:rPr lang="fr-FR" sz="1800" b="0" i="0" u="none" strike="noStrike" cap="none">
                <a:solidFill>
                  <a:srgbClr val="002A6C"/>
                </a:solidFill>
                <a:latin typeface="Gill Sans" panose="020B0604020202020204" charset="0"/>
                <a:sym typeface="Arial"/>
              </a:rPr>
              <a:t>Ecouter les autres et éviter les jugements de valeurs. </a:t>
            </a:r>
          </a:p>
          <a:p>
            <a:pPr marL="171450" marR="0" lvl="0" indent="-171450" algn="l" rtl="0">
              <a:lnSpc>
                <a:spcPct val="100000"/>
              </a:lnSpc>
              <a:spcBef>
                <a:spcPts val="0"/>
              </a:spcBef>
              <a:spcAft>
                <a:spcPts val="0"/>
              </a:spcAft>
              <a:buClr>
                <a:srgbClr val="002A6C"/>
              </a:buClr>
              <a:buSzPct val="100000"/>
              <a:buFont typeface="Arial"/>
              <a:buChar char="-"/>
            </a:pPr>
            <a:r>
              <a:rPr lang="fr-FR" sz="1800" b="0" i="0" u="none" strike="noStrike" cap="none">
                <a:solidFill>
                  <a:srgbClr val="002A6C"/>
                </a:solidFill>
                <a:latin typeface="Gill Sans" panose="020B0604020202020204" charset="0"/>
                <a:sym typeface="Arial"/>
              </a:rPr>
              <a:t>Participer et prendre la parole.</a:t>
            </a:r>
          </a:p>
        </p:txBody>
      </p:sp>
      <p:sp>
        <p:nvSpPr>
          <p:cNvPr id="59" name="Shape 59"/>
          <p:cNvSpPr/>
          <p:nvPr/>
        </p:nvSpPr>
        <p:spPr>
          <a:xfrm>
            <a:off x="3203848" y="4055070"/>
            <a:ext cx="5635927" cy="720724"/>
          </a:xfrm>
          <a:prstGeom prst="roundRect">
            <a:avLst>
              <a:gd name="adj" fmla="val 16667"/>
            </a:avLst>
          </a:prstGeom>
          <a:noFill/>
          <a:ln w="9525" cap="flat" cmpd="sng">
            <a:solidFill>
              <a:srgbClr val="FC8A0E"/>
            </a:solidFill>
            <a:prstDash val="solid"/>
            <a:round/>
            <a:headEnd type="none" w="med" len="med"/>
            <a:tailEnd type="none" w="med" len="med"/>
          </a:ln>
        </p:spPr>
        <p:txBody>
          <a:bodyPr lIns="91425" tIns="45700" rIns="91425" bIns="45700" anchor="ctr" anchorCtr="0">
            <a:noAutofit/>
          </a:bodyPr>
          <a:lstStyle/>
          <a:p>
            <a:pPr marL="171450" marR="0" lvl="0" indent="-171450" algn="l" rtl="0">
              <a:lnSpc>
                <a:spcPct val="100000"/>
              </a:lnSpc>
              <a:spcBef>
                <a:spcPts val="0"/>
              </a:spcBef>
              <a:spcAft>
                <a:spcPts val="0"/>
              </a:spcAft>
              <a:buClr>
                <a:srgbClr val="002A6C"/>
              </a:buClr>
              <a:buSzPct val="100000"/>
              <a:buFont typeface="Arial"/>
              <a:buChar char="-"/>
            </a:pPr>
            <a:r>
              <a:rPr lang="fr-FR" sz="1800" b="0" i="0" u="none" strike="noStrike" cap="none" dirty="0">
                <a:solidFill>
                  <a:srgbClr val="002A6C"/>
                </a:solidFill>
                <a:latin typeface="Gill Sans" panose="020B0604020202020204" charset="0"/>
                <a:sym typeface="Arial"/>
              </a:rPr>
              <a:t>Se comporter comme si vous étiez au travail. </a:t>
            </a:r>
          </a:p>
          <a:p>
            <a:pPr marL="171450" marR="0" lvl="0" indent="-171450" algn="l" rtl="0">
              <a:lnSpc>
                <a:spcPct val="100000"/>
              </a:lnSpc>
              <a:spcBef>
                <a:spcPts val="0"/>
              </a:spcBef>
              <a:spcAft>
                <a:spcPts val="0"/>
              </a:spcAft>
              <a:buClr>
                <a:srgbClr val="002A6C"/>
              </a:buClr>
              <a:buSzPct val="100000"/>
              <a:buFont typeface="Arial"/>
              <a:buChar char="-"/>
            </a:pPr>
            <a:r>
              <a:rPr lang="fr-FR" sz="1800" b="0" i="0" u="none" strike="noStrike" cap="none" dirty="0">
                <a:solidFill>
                  <a:srgbClr val="002A6C"/>
                </a:solidFill>
                <a:latin typeface="Gill Sans" panose="020B0604020202020204" charset="0"/>
                <a:sym typeface="Arial"/>
              </a:rPr>
              <a:t>Etre à l’heure et éteindre votre téléphone portable.</a:t>
            </a:r>
          </a:p>
        </p:txBody>
      </p:sp>
      <p:sp>
        <p:nvSpPr>
          <p:cNvPr id="60" name="Shape 60"/>
          <p:cNvSpPr txBox="1"/>
          <p:nvPr/>
        </p:nvSpPr>
        <p:spPr>
          <a:xfrm>
            <a:off x="304226" y="266513"/>
            <a:ext cx="8535549" cy="692337"/>
          </a:xfrm>
          <a:prstGeom prst="rect">
            <a:avLst/>
          </a:prstGeom>
          <a:noFill/>
          <a:ln>
            <a:noFill/>
          </a:ln>
        </p:spPr>
        <p:txBody>
          <a:bodyPr lIns="0" tIns="0" rIns="0" bIns="0" anchor="t" anchorCtr="0">
            <a:noAutofit/>
          </a:bodyPr>
          <a:lstStyle/>
          <a:p>
            <a:pPr marL="0" marR="0" lvl="0" indent="0" algn="just" rtl="0">
              <a:lnSpc>
                <a:spcPct val="100000"/>
              </a:lnSpc>
              <a:spcBef>
                <a:spcPts val="0"/>
              </a:spcBef>
              <a:spcAft>
                <a:spcPts val="0"/>
              </a:spcAft>
              <a:buClr>
                <a:srgbClr val="C2113A"/>
              </a:buClr>
              <a:buSzPct val="25000"/>
              <a:buFont typeface="Arial"/>
              <a:buNone/>
            </a:pPr>
            <a:r>
              <a:rPr lang="fr-FR" sz="1800" b="1" i="0" u="none" strike="noStrike" cap="none" dirty="0">
                <a:solidFill>
                  <a:srgbClr val="C2113A"/>
                </a:solidFill>
                <a:latin typeface="Gill Sans" panose="020B0604020202020204" charset="0"/>
                <a:sym typeface="Arial"/>
              </a:rPr>
              <a:t>RÈGLES DE FONCTIONNEMENT PENDANT LA </a:t>
            </a:r>
            <a:r>
              <a:rPr lang="fr-FR" sz="1800" b="1" i="0" u="none" strike="noStrike" cap="none" dirty="0" smtClean="0">
                <a:solidFill>
                  <a:srgbClr val="C2113A"/>
                </a:solidFill>
                <a:latin typeface="Gill Sans" panose="020B0604020202020204" charset="0"/>
                <a:sym typeface="Arial"/>
              </a:rPr>
              <a:t>FORMATION</a:t>
            </a:r>
          </a:p>
        </p:txBody>
      </p:sp>
      <p:sp>
        <p:nvSpPr>
          <p:cNvPr id="61" name="Shape 61"/>
          <p:cNvSpPr/>
          <p:nvPr/>
        </p:nvSpPr>
        <p:spPr>
          <a:xfrm>
            <a:off x="304226" y="5100637"/>
            <a:ext cx="2616200" cy="719136"/>
          </a:xfrm>
          <a:prstGeom prst="roundRect">
            <a:avLst>
              <a:gd name="adj" fmla="val 16667"/>
            </a:avLst>
          </a:prstGeom>
          <a:solidFill>
            <a:srgbClr val="C0504D"/>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sz="1800" b="0" i="0" u="none" strike="noStrike" cap="none">
                <a:solidFill>
                  <a:srgbClr val="FFFFFF"/>
                </a:solidFill>
                <a:latin typeface="Gill Sans" panose="020B0604020202020204" charset="0"/>
                <a:sym typeface="Arial"/>
              </a:rPr>
              <a:t>APPRENTISSAGE</a:t>
            </a:r>
          </a:p>
        </p:txBody>
      </p:sp>
      <p:sp>
        <p:nvSpPr>
          <p:cNvPr id="62" name="Shape 62"/>
          <p:cNvSpPr/>
          <p:nvPr/>
        </p:nvSpPr>
        <p:spPr>
          <a:xfrm>
            <a:off x="3202219" y="5100637"/>
            <a:ext cx="5637556" cy="719136"/>
          </a:xfrm>
          <a:prstGeom prst="roundRect">
            <a:avLst>
              <a:gd name="adj" fmla="val 16667"/>
            </a:avLst>
          </a:prstGeom>
          <a:noFill/>
          <a:ln w="9525" cap="flat" cmpd="sng">
            <a:solidFill>
              <a:srgbClr val="C0504D"/>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2A6C"/>
              </a:buClr>
              <a:buSzPct val="25000"/>
              <a:buFont typeface="Arial"/>
              <a:buNone/>
            </a:pPr>
            <a:r>
              <a:rPr lang="fr-FR" sz="1800" b="0" i="0" u="none" strike="noStrike" cap="none">
                <a:solidFill>
                  <a:srgbClr val="002A6C"/>
                </a:solidFill>
                <a:latin typeface="Gill Sans" panose="020B0604020202020204" charset="0"/>
                <a:sym typeface="Arial"/>
              </a:rPr>
              <a:t>Apprendre et poser des questions pour clarifier votre compréhension. </a:t>
            </a:r>
          </a:p>
        </p:txBody>
      </p:sp>
      <p:sp>
        <p:nvSpPr>
          <p:cNvPr id="2" name="ZoneTexte 1"/>
          <p:cNvSpPr txBox="1"/>
          <p:nvPr/>
        </p:nvSpPr>
        <p:spPr>
          <a:xfrm>
            <a:off x="7874000" y="6286500"/>
            <a:ext cx="1270000" cy="276999"/>
          </a:xfrm>
          <a:prstGeom prst="rect">
            <a:avLst/>
          </a:prstGeom>
          <a:noFill/>
        </p:spPr>
        <p:txBody>
          <a:bodyPr vert="horz" rtlCol="0">
            <a:spAutoFit/>
          </a:bodyPr>
          <a:lstStyle/>
          <a:p>
            <a:fld id="{E0F7A74B-4661-4C02-A338-3392DA240F99}" type="slidenum">
              <a:rPr lang="fr-FR" sz="1200" smtClean="0">
                <a:latin typeface="Gill Sans" panose="020B0604020202020204" charset="0"/>
              </a:rPr>
              <a:t>2</a:t>
            </a:fld>
            <a:r>
              <a:rPr lang="fr-FR" sz="1200" smtClean="0">
                <a:latin typeface="Gill Sans" panose="020B0604020202020204" charset="0"/>
              </a:rPr>
              <a:t> / 16</a:t>
            </a:r>
            <a:endParaRPr lang="fr-FR" sz="1200">
              <a:latin typeface="Gill Sans" panose="020B060402020202020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9" name="Shape 69"/>
          <p:cNvSpPr txBox="1"/>
          <p:nvPr/>
        </p:nvSpPr>
        <p:spPr>
          <a:xfrm>
            <a:off x="304225" y="958850"/>
            <a:ext cx="8535550" cy="4678204"/>
          </a:xfrm>
          <a:prstGeom prst="rect">
            <a:avLst/>
          </a:prstGeom>
          <a:noFill/>
          <a:ln>
            <a:noFill/>
          </a:ln>
        </p:spPr>
        <p:txBody>
          <a:bodyPr lIns="0" tIns="0" rIns="0" bIns="0" anchor="t" anchorCtr="0">
            <a:noAutofit/>
          </a:bodyPr>
          <a:lstStyle/>
          <a:p>
            <a:pPr marL="542925" marR="0" lvl="0" indent="-542925" algn="l" rtl="0">
              <a:lnSpc>
                <a:spcPct val="100000"/>
              </a:lnSpc>
              <a:spcBef>
                <a:spcPts val="0"/>
              </a:spcBef>
              <a:spcAft>
                <a:spcPts val="0"/>
              </a:spcAft>
              <a:buClr>
                <a:srgbClr val="17375E"/>
              </a:buClr>
              <a:buSzPct val="100000"/>
              <a:buFont typeface="Arial"/>
              <a:buChar char="•"/>
            </a:pPr>
            <a:r>
              <a:rPr lang="fr-FR" sz="2000" b="0" i="0" u="none" strike="noStrike" cap="none" dirty="0" smtClean="0">
                <a:solidFill>
                  <a:srgbClr val="17375E"/>
                </a:solidFill>
                <a:latin typeface="Gill Sans" panose="020B0604020202020204" charset="0"/>
                <a:ea typeface="Cabin"/>
                <a:cs typeface="Cabin"/>
                <a:sym typeface="Cabin"/>
              </a:rPr>
              <a:t>Comprendre </a:t>
            </a:r>
            <a:r>
              <a:rPr lang="fr-FR" sz="2000" b="0" i="0" u="none" strike="noStrike" cap="none" dirty="0">
                <a:solidFill>
                  <a:srgbClr val="17375E"/>
                </a:solidFill>
                <a:latin typeface="Gill Sans" panose="020B0604020202020204" charset="0"/>
                <a:ea typeface="Cabin"/>
                <a:cs typeface="Cabin"/>
                <a:sym typeface="Cabin"/>
              </a:rPr>
              <a:t>le but d'un </a:t>
            </a:r>
            <a:r>
              <a:rPr lang="fr-FR" sz="2000" b="0" i="0" u="none" strike="noStrike" cap="none" dirty="0" smtClean="0">
                <a:solidFill>
                  <a:srgbClr val="17375E"/>
                </a:solidFill>
                <a:latin typeface="Gill Sans" panose="020B0604020202020204" charset="0"/>
                <a:ea typeface="Cabin"/>
                <a:cs typeface="Cabin"/>
                <a:sym typeface="Cabin"/>
              </a:rPr>
              <a:t>CV</a:t>
            </a:r>
          </a:p>
          <a:p>
            <a:pPr marL="542925" marR="0" lvl="0" indent="-542925" algn="l" rtl="0">
              <a:lnSpc>
                <a:spcPct val="100000"/>
              </a:lnSpc>
              <a:spcBef>
                <a:spcPts val="0"/>
              </a:spcBef>
              <a:spcAft>
                <a:spcPts val="0"/>
              </a:spcAft>
              <a:buClr>
                <a:srgbClr val="17375E"/>
              </a:buClr>
              <a:buSzPct val="100000"/>
              <a:buFont typeface="Arial"/>
              <a:buChar char="•"/>
            </a:pPr>
            <a:endParaRPr sz="2000" b="0" i="0" u="none" strike="noStrike" cap="none" dirty="0">
              <a:solidFill>
                <a:srgbClr val="17375E"/>
              </a:solidFill>
              <a:latin typeface="Gill Sans" panose="020B0604020202020204" charset="0"/>
              <a:ea typeface="Cabin"/>
              <a:cs typeface="Cabin"/>
              <a:sym typeface="Cabin"/>
            </a:endParaRPr>
          </a:p>
          <a:p>
            <a:pPr marL="542925" marR="0" lvl="0" indent="-542925" algn="l" rtl="0">
              <a:lnSpc>
                <a:spcPct val="100000"/>
              </a:lnSpc>
              <a:spcBef>
                <a:spcPts val="0"/>
              </a:spcBef>
              <a:spcAft>
                <a:spcPts val="0"/>
              </a:spcAft>
              <a:buClr>
                <a:srgbClr val="17375E"/>
              </a:buClr>
              <a:buSzPct val="100000"/>
              <a:buFont typeface="Arial"/>
              <a:buChar char="•"/>
            </a:pPr>
            <a:r>
              <a:rPr lang="fr-FR" sz="2000" b="0" i="0" u="none" strike="noStrike" cap="none" dirty="0">
                <a:solidFill>
                  <a:srgbClr val="17375E"/>
                </a:solidFill>
                <a:latin typeface="Gill Sans" panose="020B0604020202020204" charset="0"/>
                <a:ea typeface="Cabin"/>
                <a:cs typeface="Cabin"/>
                <a:sym typeface="Cabin"/>
              </a:rPr>
              <a:t>Comprendre ce que les employeurs recherchent dans un </a:t>
            </a:r>
            <a:r>
              <a:rPr lang="fr-FR" sz="2000" b="0" i="0" u="none" strike="noStrike" cap="none" dirty="0" smtClean="0">
                <a:solidFill>
                  <a:srgbClr val="17375E"/>
                </a:solidFill>
                <a:latin typeface="Gill Sans" panose="020B0604020202020204" charset="0"/>
                <a:ea typeface="Cabin"/>
                <a:cs typeface="Cabin"/>
                <a:sym typeface="Cabin"/>
              </a:rPr>
              <a:t>CV</a:t>
            </a:r>
          </a:p>
          <a:p>
            <a:pPr marL="542925" marR="0" lvl="0" indent="-542925" algn="l" rtl="0">
              <a:lnSpc>
                <a:spcPct val="100000"/>
              </a:lnSpc>
              <a:spcBef>
                <a:spcPts val="0"/>
              </a:spcBef>
              <a:spcAft>
                <a:spcPts val="0"/>
              </a:spcAft>
              <a:buClr>
                <a:srgbClr val="17375E"/>
              </a:buClr>
              <a:buSzPct val="100000"/>
              <a:buFont typeface="Arial"/>
              <a:buChar char="•"/>
            </a:pPr>
            <a:endParaRPr sz="2000" b="0" i="0" u="none" strike="noStrike" cap="none" dirty="0">
              <a:solidFill>
                <a:srgbClr val="17375E"/>
              </a:solidFill>
              <a:latin typeface="Gill Sans" panose="020B0604020202020204" charset="0"/>
              <a:ea typeface="Cabin"/>
              <a:cs typeface="Cabin"/>
              <a:sym typeface="Cabin"/>
            </a:endParaRPr>
          </a:p>
          <a:p>
            <a:pPr marL="542925" marR="0" lvl="0" indent="-542925" algn="l" rtl="0">
              <a:lnSpc>
                <a:spcPct val="100000"/>
              </a:lnSpc>
              <a:spcBef>
                <a:spcPts val="0"/>
              </a:spcBef>
              <a:spcAft>
                <a:spcPts val="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Savoir analyser une </a:t>
            </a:r>
            <a:r>
              <a:rPr lang="fr-FR" sz="2000" dirty="0" smtClean="0">
                <a:solidFill>
                  <a:srgbClr val="17375E"/>
                </a:solidFill>
                <a:latin typeface="Gill Sans" panose="020B0604020202020204" charset="0"/>
                <a:ea typeface="Cabin"/>
                <a:cs typeface="Cabin"/>
                <a:sym typeface="Cabin"/>
              </a:rPr>
              <a:t>annonce</a:t>
            </a:r>
          </a:p>
          <a:p>
            <a:pPr marL="542925" marR="0" lvl="0" indent="-542925" algn="l" rtl="0">
              <a:lnSpc>
                <a:spcPct val="100000"/>
              </a:lnSpc>
              <a:spcBef>
                <a:spcPts val="0"/>
              </a:spcBef>
              <a:spcAft>
                <a:spcPts val="0"/>
              </a:spcAft>
              <a:buClr>
                <a:srgbClr val="17375E"/>
              </a:buClr>
              <a:buSzPct val="100000"/>
              <a:buFont typeface="Arial"/>
              <a:buChar char="•"/>
            </a:pPr>
            <a:endParaRPr sz="2000" b="0" i="0" u="none" strike="noStrike" cap="none" dirty="0">
              <a:solidFill>
                <a:srgbClr val="17375E"/>
              </a:solidFill>
              <a:latin typeface="Gill Sans" panose="020B0604020202020204" charset="0"/>
              <a:ea typeface="Cabin"/>
              <a:cs typeface="Cabin"/>
              <a:sym typeface="Cabin"/>
            </a:endParaRPr>
          </a:p>
          <a:p>
            <a:pPr marL="542925" marR="0" lvl="0" indent="-542925" algn="l" rtl="0">
              <a:lnSpc>
                <a:spcPct val="100000"/>
              </a:lnSpc>
              <a:spcBef>
                <a:spcPts val="0"/>
              </a:spcBef>
              <a:spcAft>
                <a:spcPts val="0"/>
              </a:spcAft>
              <a:buClr>
                <a:srgbClr val="17375E"/>
              </a:buClr>
              <a:buSzPct val="100000"/>
              <a:buFont typeface="Arial"/>
              <a:buChar char="•"/>
            </a:pPr>
            <a:r>
              <a:rPr lang="fr-FR" sz="2000" b="0" i="0" u="none" strike="noStrike" cap="none" dirty="0">
                <a:solidFill>
                  <a:srgbClr val="17375E"/>
                </a:solidFill>
                <a:latin typeface="Gill Sans" panose="020B0604020202020204" charset="0"/>
                <a:ea typeface="Cabin"/>
                <a:cs typeface="Cabin"/>
                <a:sym typeface="Cabin"/>
              </a:rPr>
              <a:t>Avoir des outils pour rédige</a:t>
            </a:r>
            <a:r>
              <a:rPr lang="fr-FR" sz="2000" dirty="0">
                <a:solidFill>
                  <a:srgbClr val="17375E"/>
                </a:solidFill>
                <a:latin typeface="Gill Sans" panose="020B0604020202020204" charset="0"/>
                <a:ea typeface="Cabin"/>
                <a:cs typeface="Cabin"/>
                <a:sym typeface="Cabin"/>
              </a:rPr>
              <a:t>r et </a:t>
            </a:r>
            <a:r>
              <a:rPr lang="fr-FR" sz="2000" b="0" i="0" u="none" strike="noStrike" cap="none" dirty="0">
                <a:solidFill>
                  <a:srgbClr val="17375E"/>
                </a:solidFill>
                <a:latin typeface="Gill Sans" panose="020B0604020202020204" charset="0"/>
                <a:ea typeface="Cabin"/>
                <a:cs typeface="Cabin"/>
                <a:sym typeface="Cabin"/>
              </a:rPr>
              <a:t>améliorer </a:t>
            </a:r>
            <a:r>
              <a:rPr lang="fr-FR" sz="2000" dirty="0">
                <a:solidFill>
                  <a:srgbClr val="17375E"/>
                </a:solidFill>
                <a:latin typeface="Gill Sans" panose="020B0604020202020204" charset="0"/>
                <a:ea typeface="Cabin"/>
                <a:cs typeface="Cabin"/>
                <a:sym typeface="Cabin"/>
              </a:rPr>
              <a:t>son </a:t>
            </a:r>
            <a:r>
              <a:rPr lang="fr-FR" sz="2000" dirty="0" smtClean="0">
                <a:solidFill>
                  <a:srgbClr val="17375E"/>
                </a:solidFill>
                <a:latin typeface="Gill Sans" panose="020B0604020202020204" charset="0"/>
                <a:ea typeface="Cabin"/>
                <a:cs typeface="Cabin"/>
                <a:sym typeface="Cabin"/>
              </a:rPr>
              <a:t>CV</a:t>
            </a:r>
            <a:endParaRPr lang="fr-FR" sz="2000" dirty="0">
              <a:solidFill>
                <a:srgbClr val="17375E"/>
              </a:solidFill>
              <a:latin typeface="Gill Sans" panose="020B0604020202020204" charset="0"/>
              <a:ea typeface="Cabin"/>
              <a:cs typeface="Cabin"/>
              <a:sym typeface="Cabin"/>
            </a:endParaRPr>
          </a:p>
        </p:txBody>
      </p:sp>
      <p:pic>
        <p:nvPicPr>
          <p:cNvPr id="70" name="Shape 70"/>
          <p:cNvPicPr preferRelativeResize="0"/>
          <p:nvPr/>
        </p:nvPicPr>
        <p:blipFill rotWithShape="1">
          <a:blip r:embed="rId3">
            <a:alphaModFix/>
          </a:blip>
          <a:srcRect/>
          <a:stretch/>
        </p:blipFill>
        <p:spPr>
          <a:xfrm>
            <a:off x="7020271" y="3789040"/>
            <a:ext cx="2123803" cy="2212060"/>
          </a:xfrm>
          <a:prstGeom prst="rect">
            <a:avLst/>
          </a:prstGeom>
          <a:noFill/>
          <a:ln>
            <a:noFill/>
          </a:ln>
        </p:spPr>
      </p:pic>
      <p:sp>
        <p:nvSpPr>
          <p:cNvPr id="5" name="Shape 60"/>
          <p:cNvSpPr txBox="1"/>
          <p:nvPr/>
        </p:nvSpPr>
        <p:spPr>
          <a:xfrm>
            <a:off x="304226" y="266513"/>
            <a:ext cx="8535549" cy="692337"/>
          </a:xfrm>
          <a:prstGeom prst="rect">
            <a:avLst/>
          </a:prstGeom>
          <a:noFill/>
          <a:ln>
            <a:noFill/>
          </a:ln>
        </p:spPr>
        <p:txBody>
          <a:bodyPr lIns="0" tIns="0" rIns="0" bIns="0" anchor="t" anchorCtr="0">
            <a:noAutofit/>
          </a:bodyPr>
          <a:lstStyle/>
          <a:p>
            <a:pPr lvl="0" algn="just">
              <a:buClr>
                <a:srgbClr val="C2113A"/>
              </a:buClr>
              <a:buSzPct val="25000"/>
            </a:pPr>
            <a:r>
              <a:rPr lang="fr-FR" sz="1800" b="1" dirty="0">
                <a:solidFill>
                  <a:srgbClr val="C2113A"/>
                </a:solidFill>
                <a:latin typeface="Gill Sans" panose="020B0604020202020204" charset="0"/>
              </a:rPr>
              <a:t>OBJECTIFS D’APPRENTISSAGE</a:t>
            </a:r>
            <a:endParaRPr lang="fr-FR" sz="1800" b="1" i="0" u="none" strike="noStrike" cap="none" dirty="0" smtClean="0">
              <a:solidFill>
                <a:srgbClr val="C2113A"/>
              </a:solidFill>
              <a:latin typeface="Gill Sans" panose="020B0604020202020204" charset="0"/>
              <a:sym typeface="Arial"/>
            </a:endParaRPr>
          </a:p>
        </p:txBody>
      </p:sp>
      <p:sp>
        <p:nvSpPr>
          <p:cNvPr id="7" name="Shape 52"/>
          <p:cNvSpPr/>
          <p:nvPr/>
        </p:nvSpPr>
        <p:spPr>
          <a:xfrm>
            <a:off x="304224" y="908720"/>
            <a:ext cx="353529" cy="369846"/>
          </a:xfrm>
          <a:prstGeom prst="roundRect">
            <a:avLst>
              <a:gd name="adj" fmla="val 16667"/>
            </a:avLst>
          </a:prstGeom>
          <a:solidFill>
            <a:srgbClr val="753996"/>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sz="1800" dirty="0">
                <a:solidFill>
                  <a:srgbClr val="FFFFFF"/>
                </a:solidFill>
                <a:latin typeface="Gill Sans" panose="020B0604020202020204" charset="0"/>
              </a:rPr>
              <a:t>1</a:t>
            </a:r>
            <a:endParaRPr lang="fr-FR" sz="1800" b="0" i="0" u="none" strike="noStrike" cap="none" dirty="0">
              <a:solidFill>
                <a:srgbClr val="FFFFFF"/>
              </a:solidFill>
              <a:latin typeface="Gill Sans" panose="020B0604020202020204" charset="0"/>
              <a:sym typeface="Arial"/>
            </a:endParaRPr>
          </a:p>
        </p:txBody>
      </p:sp>
      <p:sp>
        <p:nvSpPr>
          <p:cNvPr id="8" name="Shape 52"/>
          <p:cNvSpPr/>
          <p:nvPr/>
        </p:nvSpPr>
        <p:spPr>
          <a:xfrm>
            <a:off x="304224" y="1521879"/>
            <a:ext cx="353529" cy="369846"/>
          </a:xfrm>
          <a:prstGeom prst="roundRect">
            <a:avLst>
              <a:gd name="adj" fmla="val 16667"/>
            </a:avLst>
          </a:prstGeom>
          <a:solidFill>
            <a:srgbClr val="753996"/>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sz="1800" dirty="0" smtClean="0">
                <a:solidFill>
                  <a:srgbClr val="FFFFFF"/>
                </a:solidFill>
                <a:latin typeface="Gill Sans" panose="020B0604020202020204" charset="0"/>
              </a:rPr>
              <a:t>2</a:t>
            </a:r>
            <a:endParaRPr lang="fr-FR" sz="1800" b="0" i="0" u="none" strike="noStrike" cap="none" dirty="0">
              <a:solidFill>
                <a:srgbClr val="FFFFFF"/>
              </a:solidFill>
              <a:latin typeface="Gill Sans" panose="020B0604020202020204" charset="0"/>
              <a:sym typeface="Arial"/>
            </a:endParaRPr>
          </a:p>
        </p:txBody>
      </p:sp>
      <p:sp>
        <p:nvSpPr>
          <p:cNvPr id="9" name="Shape 52"/>
          <p:cNvSpPr/>
          <p:nvPr/>
        </p:nvSpPr>
        <p:spPr>
          <a:xfrm>
            <a:off x="304224" y="2135038"/>
            <a:ext cx="353529" cy="369846"/>
          </a:xfrm>
          <a:prstGeom prst="roundRect">
            <a:avLst>
              <a:gd name="adj" fmla="val 16667"/>
            </a:avLst>
          </a:prstGeom>
          <a:solidFill>
            <a:srgbClr val="753996"/>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sz="1800" dirty="0" smtClean="0">
                <a:solidFill>
                  <a:srgbClr val="FFFFFF"/>
                </a:solidFill>
                <a:latin typeface="Gill Sans" panose="020B0604020202020204" charset="0"/>
              </a:rPr>
              <a:t>3</a:t>
            </a:r>
            <a:endParaRPr lang="fr-FR" sz="1800" b="0" i="0" u="none" strike="noStrike" cap="none" dirty="0">
              <a:solidFill>
                <a:srgbClr val="FFFFFF"/>
              </a:solidFill>
              <a:latin typeface="Gill Sans" panose="020B0604020202020204" charset="0"/>
              <a:sym typeface="Arial"/>
            </a:endParaRPr>
          </a:p>
        </p:txBody>
      </p:sp>
      <p:sp>
        <p:nvSpPr>
          <p:cNvPr id="10" name="Shape 52"/>
          <p:cNvSpPr/>
          <p:nvPr/>
        </p:nvSpPr>
        <p:spPr>
          <a:xfrm>
            <a:off x="304224" y="2748198"/>
            <a:ext cx="353529" cy="369846"/>
          </a:xfrm>
          <a:prstGeom prst="roundRect">
            <a:avLst>
              <a:gd name="adj" fmla="val 16667"/>
            </a:avLst>
          </a:prstGeom>
          <a:solidFill>
            <a:srgbClr val="753996"/>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fr-FR" sz="1800" dirty="0" smtClean="0">
                <a:solidFill>
                  <a:srgbClr val="FFFFFF"/>
                </a:solidFill>
                <a:latin typeface="Gill Sans" panose="020B0604020202020204" charset="0"/>
              </a:rPr>
              <a:t>4</a:t>
            </a:r>
            <a:endParaRPr lang="fr-FR" sz="1800" b="0" i="0" u="none" strike="noStrike" cap="none" dirty="0">
              <a:solidFill>
                <a:srgbClr val="FFFFFF"/>
              </a:solidFill>
              <a:latin typeface="Gill Sans" panose="020B0604020202020204" charset="0"/>
              <a:sym typeface="Arial"/>
            </a:endParaRPr>
          </a:p>
        </p:txBody>
      </p:sp>
      <p:sp>
        <p:nvSpPr>
          <p:cNvPr id="2" name="ZoneTexte 1"/>
          <p:cNvSpPr txBox="1"/>
          <p:nvPr/>
        </p:nvSpPr>
        <p:spPr>
          <a:xfrm>
            <a:off x="7874000" y="6286500"/>
            <a:ext cx="1270000" cy="276999"/>
          </a:xfrm>
          <a:prstGeom prst="rect">
            <a:avLst/>
          </a:prstGeom>
          <a:noFill/>
        </p:spPr>
        <p:txBody>
          <a:bodyPr vert="horz" rtlCol="0">
            <a:spAutoFit/>
          </a:bodyPr>
          <a:lstStyle/>
          <a:p>
            <a:fld id="{6192D3C5-E447-4BB6-9FCB-640034230564}" type="slidenum">
              <a:rPr lang="fr-FR" sz="1200" smtClean="0">
                <a:latin typeface="Gill Sans" panose="020B0604020202020204" charset="0"/>
              </a:rPr>
              <a:t>3</a:t>
            </a:fld>
            <a:r>
              <a:rPr lang="fr-FR" sz="1200" smtClean="0">
                <a:latin typeface="Gill Sans" panose="020B0604020202020204" charset="0"/>
              </a:rPr>
              <a:t> / 16</a:t>
            </a:r>
            <a:endParaRPr lang="fr-FR" sz="1200">
              <a:latin typeface="Gill Sans" panose="020B060402020202020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5" name="Shape 60"/>
          <p:cNvSpPr txBox="1"/>
          <p:nvPr/>
        </p:nvSpPr>
        <p:spPr>
          <a:xfrm>
            <a:off x="304226" y="266513"/>
            <a:ext cx="8535549" cy="692337"/>
          </a:xfrm>
          <a:prstGeom prst="rect">
            <a:avLst/>
          </a:prstGeom>
          <a:noFill/>
          <a:ln>
            <a:noFill/>
          </a:ln>
        </p:spPr>
        <p:txBody>
          <a:bodyPr lIns="0" tIns="0" rIns="0" bIns="0" anchor="t" anchorCtr="0">
            <a:noAutofit/>
          </a:bodyPr>
          <a:lstStyle/>
          <a:p>
            <a:pPr lvl="0" algn="just">
              <a:buClr>
                <a:srgbClr val="C2113A"/>
              </a:buClr>
              <a:buSzPct val="25000"/>
            </a:pPr>
            <a:r>
              <a:rPr lang="fr-FR" sz="1800" b="1" dirty="0" smtClean="0">
                <a:solidFill>
                  <a:srgbClr val="C2113A"/>
                </a:solidFill>
                <a:latin typeface="Gill Sans" panose="020B0604020202020204" charset="0"/>
              </a:rPr>
              <a:t>ENJEU DU CV</a:t>
            </a:r>
            <a:endParaRPr lang="fr-FR" sz="1800" b="1" dirty="0">
              <a:solidFill>
                <a:srgbClr val="C2113A"/>
              </a:solidFill>
              <a:latin typeface="Gill Sans" panose="020B0604020202020204" charset="0"/>
            </a:endParaRPr>
          </a:p>
        </p:txBody>
      </p:sp>
      <p:sp>
        <p:nvSpPr>
          <p:cNvPr id="6" name="Shape 69"/>
          <p:cNvSpPr txBox="1"/>
          <p:nvPr/>
        </p:nvSpPr>
        <p:spPr>
          <a:xfrm>
            <a:off x="304225" y="958850"/>
            <a:ext cx="3979743" cy="4678204"/>
          </a:xfrm>
          <a:prstGeom prst="rect">
            <a:avLst/>
          </a:prstGeom>
          <a:noFill/>
          <a:ln>
            <a:noFill/>
          </a:ln>
        </p:spPr>
        <p:txBody>
          <a:bodyPr lIns="0" tIns="0" rIns="0" bIns="0" anchor="t" anchorCtr="0">
            <a:noAutofit/>
          </a:bodyPr>
          <a:lstStyle/>
          <a:p>
            <a:pPr lvl="0">
              <a:buClr>
                <a:srgbClr val="17375E"/>
              </a:buClr>
              <a:buSzPct val="100000"/>
            </a:pPr>
            <a:r>
              <a:rPr lang="fr-FR" sz="2000" b="1" dirty="0" smtClean="0">
                <a:solidFill>
                  <a:srgbClr val="17375E"/>
                </a:solidFill>
                <a:latin typeface="Gill Sans" panose="020B0604020202020204" charset="0"/>
                <a:ea typeface="Cabin"/>
                <a:cs typeface="Cabin"/>
                <a:sym typeface="Cabin"/>
              </a:rPr>
              <a:t>Un document très important pour vous faire connaître …</a:t>
            </a:r>
            <a:endParaRPr lang="fr-FR" sz="2000" b="1" dirty="0">
              <a:solidFill>
                <a:srgbClr val="17375E"/>
              </a:solidFill>
              <a:latin typeface="Gill Sans" panose="020B0604020202020204" charset="0"/>
              <a:ea typeface="Cabin"/>
              <a:cs typeface="Cabin"/>
              <a:sym typeface="Cabin"/>
            </a:endParaRPr>
          </a:p>
          <a:p>
            <a:pPr marL="542925" lvl="0" indent="-542925">
              <a:buClr>
                <a:srgbClr val="17375E"/>
              </a:buClr>
              <a:buSzPct val="100000"/>
              <a:buFont typeface="Arial"/>
              <a:buChar char="•"/>
            </a:pPr>
            <a:endParaRPr lang="fr-FR" sz="2000" dirty="0">
              <a:solidFill>
                <a:srgbClr val="17375E"/>
              </a:solidFill>
              <a:latin typeface="Gill Sans" panose="020B0604020202020204" charset="0"/>
              <a:ea typeface="Cabin"/>
              <a:cs typeface="Cabin"/>
              <a:sym typeface="Cabin"/>
            </a:endParaRPr>
          </a:p>
          <a:p>
            <a:pPr marL="542925" lvl="0" indent="-542925">
              <a:spcBef>
                <a:spcPts val="600"/>
              </a:spcBef>
              <a:spcAft>
                <a:spcPts val="6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Un outil de marketing</a:t>
            </a:r>
          </a:p>
          <a:p>
            <a:pPr marL="542925" lvl="0" indent="-542925">
              <a:spcBef>
                <a:spcPts val="600"/>
              </a:spcBef>
              <a:spcAft>
                <a:spcPts val="600"/>
              </a:spcAft>
              <a:buClr>
                <a:srgbClr val="17375E"/>
              </a:buClr>
              <a:buSzPct val="100000"/>
              <a:buFont typeface="Arial"/>
              <a:buChar char="•"/>
            </a:pPr>
            <a:r>
              <a:rPr lang="fr-FR" sz="2000" dirty="0" smtClean="0">
                <a:solidFill>
                  <a:srgbClr val="17375E"/>
                </a:solidFill>
                <a:latin typeface="Gill Sans" panose="020B0604020202020204" charset="0"/>
                <a:ea typeface="Cabin"/>
                <a:cs typeface="Cabin"/>
                <a:sym typeface="Cabin"/>
              </a:rPr>
              <a:t>Une </a:t>
            </a:r>
            <a:r>
              <a:rPr lang="fr-FR" sz="2000" dirty="0">
                <a:solidFill>
                  <a:srgbClr val="17375E"/>
                </a:solidFill>
                <a:latin typeface="Gill Sans" panose="020B0604020202020204" charset="0"/>
                <a:ea typeface="Cabin"/>
                <a:cs typeface="Cabin"/>
                <a:sym typeface="Cabin"/>
              </a:rPr>
              <a:t>publicité pour votre formation, expérience professionnelle, compétences et potentiel</a:t>
            </a:r>
          </a:p>
          <a:p>
            <a:pPr marL="542925" lvl="0" indent="-542925">
              <a:spcBef>
                <a:spcPts val="600"/>
              </a:spcBef>
              <a:spcAft>
                <a:spcPts val="600"/>
              </a:spcAft>
              <a:buClr>
                <a:srgbClr val="17375E"/>
              </a:buClr>
              <a:buSzPct val="100000"/>
              <a:buFont typeface="Arial"/>
              <a:buChar char="•"/>
            </a:pPr>
            <a:r>
              <a:rPr lang="fr-FR" sz="2000" dirty="0" smtClean="0">
                <a:solidFill>
                  <a:srgbClr val="17375E"/>
                </a:solidFill>
                <a:latin typeface="Gill Sans" panose="020B0604020202020204" charset="0"/>
                <a:ea typeface="Cabin"/>
                <a:cs typeface="Cabin"/>
                <a:sym typeface="Cabin"/>
              </a:rPr>
              <a:t>Donne </a:t>
            </a:r>
            <a:r>
              <a:rPr lang="fr-FR" sz="2000" dirty="0">
                <a:solidFill>
                  <a:srgbClr val="17375E"/>
                </a:solidFill>
                <a:latin typeface="Gill Sans" panose="020B0604020202020204" charset="0"/>
                <a:ea typeface="Cabin"/>
                <a:cs typeface="Cabin"/>
                <a:sym typeface="Cabin"/>
              </a:rPr>
              <a:t>envie au lecteur de vous rencontrer</a:t>
            </a:r>
          </a:p>
          <a:p>
            <a:pPr marL="542925" lvl="0" indent="-542925">
              <a:spcBef>
                <a:spcPts val="600"/>
              </a:spcBef>
              <a:spcAft>
                <a:spcPts val="600"/>
              </a:spcAft>
              <a:buClr>
                <a:srgbClr val="17375E"/>
              </a:buClr>
              <a:buSzPct val="100000"/>
              <a:buFont typeface="Arial"/>
              <a:buChar char="•"/>
            </a:pPr>
            <a:r>
              <a:rPr lang="fr-FR" sz="2000" dirty="0" smtClean="0">
                <a:solidFill>
                  <a:srgbClr val="17375E"/>
                </a:solidFill>
                <a:latin typeface="Gill Sans" panose="020B0604020202020204" charset="0"/>
                <a:ea typeface="Cabin"/>
                <a:cs typeface="Cabin"/>
                <a:sym typeface="Cabin"/>
              </a:rPr>
              <a:t>Utilisé comme base de l’entretien</a:t>
            </a:r>
            <a:endParaRPr lang="fr-FR" sz="2000" dirty="0">
              <a:solidFill>
                <a:srgbClr val="17375E"/>
              </a:solidFill>
              <a:latin typeface="Gill Sans" panose="020B0604020202020204" charset="0"/>
              <a:ea typeface="Cabin"/>
              <a:cs typeface="Cabin"/>
              <a:sym typeface="Cabin"/>
            </a:endParaRPr>
          </a:p>
        </p:txBody>
      </p:sp>
      <p:sp>
        <p:nvSpPr>
          <p:cNvPr id="7" name="Shape 69"/>
          <p:cNvSpPr txBox="1"/>
          <p:nvPr/>
        </p:nvSpPr>
        <p:spPr>
          <a:xfrm>
            <a:off x="4571999" y="958850"/>
            <a:ext cx="4267775" cy="4678204"/>
          </a:xfrm>
          <a:prstGeom prst="rect">
            <a:avLst/>
          </a:prstGeom>
          <a:noFill/>
          <a:ln>
            <a:noFill/>
          </a:ln>
        </p:spPr>
        <p:txBody>
          <a:bodyPr lIns="0" tIns="0" rIns="0" bIns="0" anchor="t" anchorCtr="0">
            <a:noAutofit/>
          </a:bodyPr>
          <a:lstStyle/>
          <a:p>
            <a:pPr lvl="0">
              <a:buClr>
                <a:srgbClr val="17375E"/>
              </a:buClr>
              <a:buSzPct val="100000"/>
            </a:pPr>
            <a:r>
              <a:rPr lang="fr-FR" sz="2000" b="1" dirty="0" smtClean="0">
                <a:solidFill>
                  <a:srgbClr val="17375E"/>
                </a:solidFill>
                <a:latin typeface="Gill Sans" panose="020B0604020202020204" charset="0"/>
                <a:ea typeface="Cabin"/>
                <a:cs typeface="Cabin"/>
                <a:sym typeface="Cabin"/>
              </a:rPr>
              <a:t>… que les recruteurs lisent entre </a:t>
            </a:r>
            <a:r>
              <a:rPr lang="fr-FR" sz="2000" b="1" dirty="0">
                <a:solidFill>
                  <a:srgbClr val="17375E"/>
                </a:solidFill>
                <a:latin typeface="Gill Sans" panose="020B0604020202020204" charset="0"/>
                <a:ea typeface="Cabin"/>
                <a:cs typeface="Cabin"/>
                <a:sym typeface="Cabin"/>
              </a:rPr>
              <a:t>10 et 15 secondes !!</a:t>
            </a:r>
          </a:p>
          <a:p>
            <a:pPr marL="542925" lvl="0" indent="-542925">
              <a:buClr>
                <a:srgbClr val="17375E"/>
              </a:buClr>
              <a:buSzPct val="100000"/>
              <a:buFont typeface="Arial"/>
              <a:buChar char="•"/>
            </a:pPr>
            <a:endParaRPr lang="fr-FR" sz="2000" dirty="0">
              <a:solidFill>
                <a:srgbClr val="17375E"/>
              </a:solidFill>
              <a:latin typeface="Gill Sans" panose="020B0604020202020204" charset="0"/>
              <a:ea typeface="Cabin"/>
              <a:cs typeface="Cabin"/>
              <a:sym typeface="Cabin"/>
            </a:endParaRPr>
          </a:p>
          <a:p>
            <a:pPr lvl="0">
              <a:buClr>
                <a:srgbClr val="17375E"/>
              </a:buClr>
              <a:buSzPct val="100000"/>
            </a:pPr>
            <a:r>
              <a:rPr lang="fr-FR" sz="2000" dirty="0">
                <a:solidFill>
                  <a:srgbClr val="17375E"/>
                </a:solidFill>
                <a:latin typeface="Gill Sans" panose="020B0604020202020204" charset="0"/>
                <a:ea typeface="Cabin"/>
                <a:cs typeface="Cabin"/>
                <a:sym typeface="Cabin"/>
              </a:rPr>
              <a:t>L'employeur doit pouvoir rapidement trouver l'information dont il a  </a:t>
            </a:r>
            <a:r>
              <a:rPr lang="fr-FR" sz="2000" dirty="0" smtClean="0">
                <a:solidFill>
                  <a:srgbClr val="17375E"/>
                </a:solidFill>
                <a:latin typeface="Gill Sans" panose="020B0604020202020204" charset="0"/>
                <a:ea typeface="Cabin"/>
                <a:cs typeface="Cabin"/>
                <a:sym typeface="Cabin"/>
              </a:rPr>
              <a:t>besoin</a:t>
            </a:r>
          </a:p>
          <a:p>
            <a:pPr lvl="0">
              <a:buClr>
                <a:srgbClr val="17375E"/>
              </a:buClr>
              <a:buSzPct val="100000"/>
            </a:pPr>
            <a:endParaRPr lang="fr-FR" sz="2000" dirty="0">
              <a:solidFill>
                <a:srgbClr val="17375E"/>
              </a:solidFill>
              <a:latin typeface="Gill Sans" panose="020B0604020202020204" charset="0"/>
              <a:ea typeface="Cabin"/>
              <a:cs typeface="Cabin"/>
              <a:sym typeface="Cabin"/>
            </a:endParaRPr>
          </a:p>
        </p:txBody>
      </p:sp>
      <p:pic>
        <p:nvPicPr>
          <p:cNvPr id="8" name="Shape 84"/>
          <p:cNvPicPr preferRelativeResize="0"/>
          <p:nvPr/>
        </p:nvPicPr>
        <p:blipFill rotWithShape="1">
          <a:blip r:embed="rId3">
            <a:alphaModFix/>
          </a:blip>
          <a:srcRect/>
          <a:stretch/>
        </p:blipFill>
        <p:spPr>
          <a:xfrm>
            <a:off x="7330791" y="4005064"/>
            <a:ext cx="1561689" cy="1794890"/>
          </a:xfrm>
          <a:prstGeom prst="rect">
            <a:avLst/>
          </a:prstGeom>
          <a:noFill/>
          <a:ln>
            <a:noFill/>
          </a:ln>
        </p:spPr>
      </p:pic>
      <p:sp>
        <p:nvSpPr>
          <p:cNvPr id="2" name="ZoneTexte 1"/>
          <p:cNvSpPr txBox="1"/>
          <p:nvPr/>
        </p:nvSpPr>
        <p:spPr>
          <a:xfrm>
            <a:off x="7874000" y="6286500"/>
            <a:ext cx="1270000" cy="276999"/>
          </a:xfrm>
          <a:prstGeom prst="rect">
            <a:avLst/>
          </a:prstGeom>
          <a:noFill/>
        </p:spPr>
        <p:txBody>
          <a:bodyPr vert="horz" rtlCol="0">
            <a:spAutoFit/>
          </a:bodyPr>
          <a:lstStyle/>
          <a:p>
            <a:fld id="{05D43B5F-1BBA-4E97-AEAB-3C669B8CB56B}" type="slidenum">
              <a:rPr lang="fr-FR" sz="1200" smtClean="0">
                <a:latin typeface="Gill Sans" panose="020B0604020202020204" charset="0"/>
              </a:rPr>
              <a:t>4</a:t>
            </a:fld>
            <a:r>
              <a:rPr lang="fr-FR" sz="1200" smtClean="0">
                <a:latin typeface="Gill Sans" panose="020B0604020202020204" charset="0"/>
              </a:rPr>
              <a:t> / 16</a:t>
            </a:r>
            <a:endParaRPr lang="fr-FR" sz="1200">
              <a:latin typeface="Gill Sans" panose="020B0604020202020204" charset="0"/>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5" name="Shape 60"/>
          <p:cNvSpPr txBox="1"/>
          <p:nvPr/>
        </p:nvSpPr>
        <p:spPr>
          <a:xfrm>
            <a:off x="304226" y="266513"/>
            <a:ext cx="8535549" cy="692337"/>
          </a:xfrm>
          <a:prstGeom prst="rect">
            <a:avLst/>
          </a:prstGeom>
          <a:noFill/>
          <a:ln>
            <a:noFill/>
          </a:ln>
        </p:spPr>
        <p:txBody>
          <a:bodyPr lIns="0" tIns="0" rIns="0" bIns="0" anchor="t" anchorCtr="0">
            <a:noAutofit/>
          </a:bodyPr>
          <a:lstStyle/>
          <a:p>
            <a:pPr lvl="0" algn="just">
              <a:buClr>
                <a:srgbClr val="C2113A"/>
              </a:buClr>
              <a:buSzPct val="25000"/>
            </a:pPr>
            <a:r>
              <a:rPr lang="fr-FR" sz="1800" b="1" dirty="0" smtClean="0">
                <a:solidFill>
                  <a:srgbClr val="C2113A"/>
                </a:solidFill>
                <a:latin typeface="Gill Sans" panose="020B0604020202020204" charset="0"/>
              </a:rPr>
              <a:t>DIFFICULTÉS INHÉRENTES À L’EXERCICE DU CV</a:t>
            </a:r>
            <a:endParaRPr lang="fr-FR" sz="1800" b="1" dirty="0">
              <a:solidFill>
                <a:srgbClr val="C2113A"/>
              </a:solidFill>
              <a:latin typeface="Gill Sans" panose="020B0604020202020204" charset="0"/>
            </a:endParaRPr>
          </a:p>
        </p:txBody>
      </p:sp>
      <p:sp>
        <p:nvSpPr>
          <p:cNvPr id="6" name="Shape 69"/>
          <p:cNvSpPr txBox="1"/>
          <p:nvPr/>
        </p:nvSpPr>
        <p:spPr>
          <a:xfrm>
            <a:off x="304225" y="958850"/>
            <a:ext cx="8535550" cy="4678204"/>
          </a:xfrm>
          <a:prstGeom prst="rect">
            <a:avLst/>
          </a:prstGeom>
          <a:noFill/>
          <a:ln>
            <a:noFill/>
          </a:ln>
        </p:spPr>
        <p:txBody>
          <a:bodyPr lIns="0" tIns="0" rIns="0" bIns="0" anchor="t" anchorCtr="0">
            <a:noAutofit/>
          </a:bodyPr>
          <a:lstStyle/>
          <a:p>
            <a:pPr marL="542925" lvl="0" indent="-542925">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Les employeurs peuvent lire seulement ce que vous écrivez</a:t>
            </a:r>
          </a:p>
          <a:p>
            <a:pPr marL="542925" lvl="0" indent="-542925">
              <a:buClr>
                <a:srgbClr val="17375E"/>
              </a:buClr>
              <a:buSzPct val="100000"/>
              <a:buFont typeface="Arial"/>
              <a:buChar char="•"/>
            </a:pPr>
            <a:endParaRPr lang="fr-FR" sz="2000" dirty="0">
              <a:solidFill>
                <a:srgbClr val="17375E"/>
              </a:solidFill>
              <a:latin typeface="Gill Sans" panose="020B0604020202020204" charset="0"/>
              <a:ea typeface="Cabin"/>
              <a:cs typeface="Cabin"/>
              <a:sym typeface="Cabin"/>
            </a:endParaRPr>
          </a:p>
          <a:p>
            <a:pPr marL="542925" lvl="0" indent="-542925">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Les employeurs ne peuvent pas déduire l’information manquante si les descriptifs ne sont pas clairs et spécifiques</a:t>
            </a:r>
          </a:p>
          <a:p>
            <a:pPr marL="542925" lvl="0" indent="-542925">
              <a:buClr>
                <a:srgbClr val="17375E"/>
              </a:buClr>
              <a:buSzPct val="100000"/>
              <a:buFont typeface="Arial"/>
              <a:buChar char="•"/>
            </a:pPr>
            <a:endParaRPr lang="fr-FR" sz="2000" dirty="0">
              <a:solidFill>
                <a:srgbClr val="17375E"/>
              </a:solidFill>
              <a:latin typeface="Gill Sans" panose="020B0604020202020204" charset="0"/>
              <a:ea typeface="Cabin"/>
              <a:cs typeface="Cabin"/>
              <a:sym typeface="Cabin"/>
            </a:endParaRPr>
          </a:p>
          <a:p>
            <a:pPr marL="542925" lvl="0" indent="-542925">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Les employeurs ne peuvent pas imaginer ce que vous avez fait si vous n’en parlez pas</a:t>
            </a:r>
          </a:p>
          <a:p>
            <a:pPr marL="542925" lvl="0" indent="-542925">
              <a:buClr>
                <a:srgbClr val="17375E"/>
              </a:buClr>
              <a:buSzPct val="100000"/>
              <a:buFont typeface="Arial"/>
              <a:buChar char="•"/>
            </a:pPr>
            <a:endParaRPr lang="fr-FR" sz="2000" dirty="0">
              <a:solidFill>
                <a:srgbClr val="17375E"/>
              </a:solidFill>
              <a:latin typeface="Gill Sans" panose="020B0604020202020204" charset="0"/>
              <a:ea typeface="Cabin"/>
              <a:cs typeface="Cabin"/>
              <a:sym typeface="Cabin"/>
            </a:endParaRPr>
          </a:p>
          <a:p>
            <a:pPr marL="542925" lvl="0" indent="-542925">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Les employeurs ne peuvent pas deviner quelles compétences vous avez développées et appliquées si vous n’en parlez </a:t>
            </a:r>
            <a:r>
              <a:rPr lang="fr-FR" sz="2000" dirty="0" smtClean="0">
                <a:solidFill>
                  <a:srgbClr val="17375E"/>
                </a:solidFill>
                <a:latin typeface="Gill Sans" panose="020B0604020202020204" charset="0"/>
                <a:ea typeface="Cabin"/>
                <a:cs typeface="Cabin"/>
                <a:sym typeface="Cabin"/>
              </a:rPr>
              <a:t>pas</a:t>
            </a:r>
            <a:endParaRPr lang="fr-FR" sz="2000" dirty="0">
              <a:solidFill>
                <a:srgbClr val="17375E"/>
              </a:solidFill>
              <a:latin typeface="Gill Sans" panose="020B0604020202020204" charset="0"/>
              <a:ea typeface="Cabin"/>
              <a:cs typeface="Cabin"/>
              <a:sym typeface="Cabin"/>
            </a:endParaRPr>
          </a:p>
        </p:txBody>
      </p:sp>
      <p:sp>
        <p:nvSpPr>
          <p:cNvPr id="2" name="ZoneTexte 1"/>
          <p:cNvSpPr txBox="1"/>
          <p:nvPr/>
        </p:nvSpPr>
        <p:spPr>
          <a:xfrm>
            <a:off x="7874000" y="6286500"/>
            <a:ext cx="1270000" cy="276999"/>
          </a:xfrm>
          <a:prstGeom prst="rect">
            <a:avLst/>
          </a:prstGeom>
          <a:noFill/>
        </p:spPr>
        <p:txBody>
          <a:bodyPr vert="horz" rtlCol="0">
            <a:spAutoFit/>
          </a:bodyPr>
          <a:lstStyle/>
          <a:p>
            <a:fld id="{6A8CC12D-A42C-459A-BEA4-4E966D425759}" type="slidenum">
              <a:rPr lang="fr-FR" sz="1200" smtClean="0">
                <a:latin typeface="Gill Sans" panose="020B0604020202020204" charset="0"/>
              </a:rPr>
              <a:t>5</a:t>
            </a:fld>
            <a:r>
              <a:rPr lang="fr-FR" sz="1200" smtClean="0">
                <a:latin typeface="Gill Sans" panose="020B0604020202020204" charset="0"/>
              </a:rPr>
              <a:t> / 16</a:t>
            </a:r>
            <a:endParaRPr lang="fr-FR" sz="1200">
              <a:latin typeface="Gill Sans" panose="020B0604020202020204" charset="0"/>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1" name="Shape 101"/>
          <p:cNvPicPr preferRelativeResize="0">
            <a:picLocks noChangeAspect="1"/>
          </p:cNvPicPr>
          <p:nvPr/>
        </p:nvPicPr>
        <p:blipFill rotWithShape="1">
          <a:blip r:embed="rId3">
            <a:alphaModFix/>
          </a:blip>
          <a:srcRect/>
          <a:stretch/>
        </p:blipFill>
        <p:spPr>
          <a:xfrm>
            <a:off x="4061164" y="836712"/>
            <a:ext cx="1078695" cy="1338318"/>
          </a:xfrm>
          <a:prstGeom prst="rect">
            <a:avLst/>
          </a:prstGeom>
          <a:solidFill>
            <a:srgbClr val="ECECEC"/>
          </a:solidFill>
          <a:ln w="88900" cap="sq" cmpd="sng">
            <a:solidFill>
              <a:srgbClr val="FFFFFF"/>
            </a:solidFill>
            <a:prstDash val="solid"/>
            <a:miter/>
            <a:headEnd type="none" w="med" len="med"/>
            <a:tailEnd type="none" w="med" len="med"/>
          </a:ln>
        </p:spPr>
      </p:pic>
      <p:pic>
        <p:nvPicPr>
          <p:cNvPr id="100" name="Shape 100"/>
          <p:cNvPicPr preferRelativeResize="0">
            <a:picLocks noChangeAspect="1"/>
          </p:cNvPicPr>
          <p:nvPr/>
        </p:nvPicPr>
        <p:blipFill rotWithShape="1">
          <a:blip r:embed="rId4">
            <a:alphaModFix/>
          </a:blip>
          <a:srcRect/>
          <a:stretch/>
        </p:blipFill>
        <p:spPr>
          <a:xfrm>
            <a:off x="1612170" y="958850"/>
            <a:ext cx="440988" cy="1015157"/>
          </a:xfrm>
          <a:prstGeom prst="rect">
            <a:avLst/>
          </a:prstGeom>
          <a:noFill/>
          <a:ln>
            <a:noFill/>
          </a:ln>
        </p:spPr>
      </p:pic>
      <p:pic>
        <p:nvPicPr>
          <p:cNvPr id="102" name="Shape 102"/>
          <p:cNvPicPr preferRelativeResize="0">
            <a:picLocks noChangeAspect="1"/>
          </p:cNvPicPr>
          <p:nvPr/>
        </p:nvPicPr>
        <p:blipFill rotWithShape="1">
          <a:blip r:embed="rId5">
            <a:alphaModFix/>
          </a:blip>
          <a:srcRect/>
          <a:stretch/>
        </p:blipFill>
        <p:spPr>
          <a:xfrm>
            <a:off x="7147866" y="1042130"/>
            <a:ext cx="500927" cy="955060"/>
          </a:xfrm>
          <a:prstGeom prst="rect">
            <a:avLst/>
          </a:prstGeom>
          <a:noFill/>
          <a:ln>
            <a:noFill/>
          </a:ln>
        </p:spPr>
      </p:pic>
      <p:pic>
        <p:nvPicPr>
          <p:cNvPr id="104" name="Shape 104"/>
          <p:cNvPicPr preferRelativeResize="0"/>
          <p:nvPr/>
        </p:nvPicPr>
        <p:blipFill rotWithShape="1">
          <a:blip r:embed="rId6">
            <a:alphaModFix/>
          </a:blip>
          <a:srcRect/>
          <a:stretch/>
        </p:blipFill>
        <p:spPr>
          <a:xfrm>
            <a:off x="2620438" y="1232733"/>
            <a:ext cx="694922" cy="437575"/>
          </a:xfrm>
          <a:prstGeom prst="rect">
            <a:avLst/>
          </a:prstGeom>
          <a:noFill/>
          <a:ln>
            <a:noFill/>
          </a:ln>
        </p:spPr>
      </p:pic>
      <p:pic>
        <p:nvPicPr>
          <p:cNvPr id="105" name="Shape 105"/>
          <p:cNvPicPr preferRelativeResize="0"/>
          <p:nvPr/>
        </p:nvPicPr>
        <p:blipFill rotWithShape="1">
          <a:blip r:embed="rId6">
            <a:alphaModFix/>
          </a:blip>
          <a:srcRect/>
          <a:stretch/>
        </p:blipFill>
        <p:spPr>
          <a:xfrm>
            <a:off x="5885663" y="1186655"/>
            <a:ext cx="694922" cy="437575"/>
          </a:xfrm>
          <a:prstGeom prst="rect">
            <a:avLst/>
          </a:prstGeom>
          <a:noFill/>
          <a:ln>
            <a:noFill/>
          </a:ln>
        </p:spPr>
      </p:pic>
      <p:sp>
        <p:nvSpPr>
          <p:cNvPr id="10" name="Shape 60"/>
          <p:cNvSpPr txBox="1"/>
          <p:nvPr/>
        </p:nvSpPr>
        <p:spPr>
          <a:xfrm>
            <a:off x="304226" y="266513"/>
            <a:ext cx="8535549" cy="692337"/>
          </a:xfrm>
          <a:prstGeom prst="rect">
            <a:avLst/>
          </a:prstGeom>
          <a:noFill/>
          <a:ln>
            <a:noFill/>
          </a:ln>
        </p:spPr>
        <p:txBody>
          <a:bodyPr lIns="0" tIns="0" rIns="0" bIns="0" anchor="t" anchorCtr="0">
            <a:noAutofit/>
          </a:bodyPr>
          <a:lstStyle/>
          <a:p>
            <a:pPr lvl="0" algn="just">
              <a:buClr>
                <a:srgbClr val="C2113A"/>
              </a:buClr>
              <a:buSzPct val="25000"/>
            </a:pPr>
            <a:r>
              <a:rPr lang="fr-FR" sz="1800" b="1" dirty="0" smtClean="0">
                <a:solidFill>
                  <a:srgbClr val="C2113A"/>
                </a:solidFill>
                <a:latin typeface="Gill Sans" panose="020B0604020202020204" charset="0"/>
              </a:rPr>
              <a:t>DES DIFFICULTÉS SUPPLÉMENTAIRES </a:t>
            </a:r>
            <a:endParaRPr lang="fr-FR" sz="1800" b="1" dirty="0">
              <a:solidFill>
                <a:srgbClr val="C2113A"/>
              </a:solidFill>
              <a:latin typeface="Gill Sans" panose="020B0604020202020204" charset="0"/>
            </a:endParaRPr>
          </a:p>
        </p:txBody>
      </p:sp>
      <p:sp>
        <p:nvSpPr>
          <p:cNvPr id="11" name="Shape 69"/>
          <p:cNvSpPr txBox="1"/>
          <p:nvPr/>
        </p:nvSpPr>
        <p:spPr>
          <a:xfrm>
            <a:off x="304225" y="958850"/>
            <a:ext cx="3979743" cy="4678204"/>
          </a:xfrm>
          <a:prstGeom prst="rect">
            <a:avLst/>
          </a:prstGeom>
          <a:noFill/>
          <a:ln>
            <a:noFill/>
          </a:ln>
        </p:spPr>
        <p:txBody>
          <a:bodyPr lIns="0" tIns="0" rIns="0" bIns="0" anchor="t" anchorCtr="0">
            <a:noAutofit/>
          </a:bodyPr>
          <a:lstStyle/>
          <a:p>
            <a:pPr lvl="0">
              <a:buClr>
                <a:srgbClr val="17375E"/>
              </a:buClr>
              <a:buSzPct val="100000"/>
            </a:pPr>
            <a:r>
              <a:rPr lang="fr-FR" sz="2000" b="1" dirty="0" smtClean="0">
                <a:solidFill>
                  <a:srgbClr val="17375E"/>
                </a:solidFill>
                <a:latin typeface="Gill Sans" panose="020B0604020202020204" charset="0"/>
                <a:ea typeface="Cabin"/>
                <a:cs typeface="Cabin"/>
                <a:sym typeface="Cabin"/>
              </a:rPr>
              <a:t>Vous</a:t>
            </a:r>
            <a:endParaRPr lang="fr-FR" sz="2000" b="1" dirty="0">
              <a:solidFill>
                <a:srgbClr val="17375E"/>
              </a:solidFill>
              <a:latin typeface="Gill Sans" panose="020B0604020202020204" charset="0"/>
              <a:ea typeface="Cabin"/>
              <a:cs typeface="Cabin"/>
              <a:sym typeface="Cabin"/>
            </a:endParaRPr>
          </a:p>
          <a:p>
            <a:pPr marL="542925" lvl="0" indent="-542925">
              <a:buClr>
                <a:srgbClr val="17375E"/>
              </a:buClr>
              <a:buSzPct val="100000"/>
              <a:buFont typeface="Arial"/>
              <a:buChar char="•"/>
            </a:pPr>
            <a:endParaRPr lang="fr-FR" sz="2000" dirty="0">
              <a:solidFill>
                <a:srgbClr val="17375E"/>
              </a:solidFill>
              <a:latin typeface="Gill Sans" panose="020B0604020202020204" charset="0"/>
              <a:ea typeface="Cabin"/>
              <a:cs typeface="Cabin"/>
              <a:sym typeface="Cabin"/>
            </a:endParaRPr>
          </a:p>
          <a:p>
            <a:pPr marL="542925" lvl="0" indent="-542925">
              <a:spcBef>
                <a:spcPts val="600"/>
              </a:spcBef>
              <a:spcAft>
                <a:spcPts val="600"/>
              </a:spcAft>
              <a:buClr>
                <a:srgbClr val="17375E"/>
              </a:buClr>
              <a:buSzPct val="100000"/>
              <a:buFont typeface="Arial"/>
              <a:buChar char="•"/>
            </a:pPr>
            <a:endParaRPr lang="fr-FR" sz="2000" dirty="0" smtClean="0">
              <a:solidFill>
                <a:srgbClr val="17375E"/>
              </a:solidFill>
              <a:latin typeface="Gill Sans" panose="020B0604020202020204" charset="0"/>
              <a:ea typeface="Cabin"/>
              <a:cs typeface="Cabin"/>
              <a:sym typeface="Cabin"/>
            </a:endParaRPr>
          </a:p>
          <a:p>
            <a:pPr marL="542925" lvl="0" indent="-542925">
              <a:spcBef>
                <a:spcPts val="600"/>
              </a:spcBef>
              <a:spcAft>
                <a:spcPts val="600"/>
              </a:spcAft>
              <a:buClr>
                <a:srgbClr val="17375E"/>
              </a:buClr>
              <a:buSzPct val="100000"/>
              <a:buFont typeface="Arial"/>
              <a:buChar char="•"/>
            </a:pPr>
            <a:endParaRPr lang="fr-FR" sz="2000" dirty="0" smtClean="0">
              <a:solidFill>
                <a:srgbClr val="17375E"/>
              </a:solidFill>
              <a:latin typeface="Gill Sans" panose="020B0604020202020204" charset="0"/>
              <a:ea typeface="Cabin"/>
              <a:cs typeface="Cabin"/>
              <a:sym typeface="Cabin"/>
            </a:endParaRPr>
          </a:p>
          <a:p>
            <a:pPr marL="542925" lvl="0" indent="-542925">
              <a:spcBef>
                <a:spcPts val="600"/>
              </a:spcBef>
              <a:spcAft>
                <a:spcPts val="600"/>
              </a:spcAft>
              <a:buClr>
                <a:srgbClr val="17375E"/>
              </a:buClr>
              <a:buSzPct val="100000"/>
              <a:buFont typeface="Arial"/>
              <a:buChar char="•"/>
            </a:pPr>
            <a:r>
              <a:rPr lang="fr-FR" sz="2000" dirty="0" smtClean="0">
                <a:solidFill>
                  <a:srgbClr val="17375E"/>
                </a:solidFill>
                <a:latin typeface="Gill Sans" panose="020B0604020202020204" charset="0"/>
                <a:ea typeface="Cabin"/>
                <a:cs typeface="Cabin"/>
                <a:sym typeface="Cabin"/>
              </a:rPr>
              <a:t>Vos </a:t>
            </a:r>
            <a:r>
              <a:rPr lang="fr-FR" sz="2000" dirty="0">
                <a:solidFill>
                  <a:srgbClr val="17375E"/>
                </a:solidFill>
                <a:latin typeface="Gill Sans" panose="020B0604020202020204" charset="0"/>
                <a:ea typeface="Cabin"/>
                <a:cs typeface="Cabin"/>
                <a:sym typeface="Cabin"/>
              </a:rPr>
              <a:t>descriptifs ne correspondent pas à ce que vous avez réellement fait</a:t>
            </a:r>
          </a:p>
          <a:p>
            <a:pPr marL="542925" lvl="0" indent="-542925">
              <a:spcBef>
                <a:spcPts val="600"/>
              </a:spcBef>
              <a:spcAft>
                <a:spcPts val="6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Vous décrivez les tâches mais ne démontrez pas vos compétences</a:t>
            </a:r>
          </a:p>
          <a:p>
            <a:pPr marL="542925" lvl="0" indent="-542925">
              <a:spcBef>
                <a:spcPts val="600"/>
              </a:spcBef>
              <a:spcAft>
                <a:spcPts val="6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Le lecteur ne comprend pas le contexte</a:t>
            </a:r>
          </a:p>
          <a:p>
            <a:pPr marL="542925" lvl="0" indent="-542925">
              <a:spcBef>
                <a:spcPts val="600"/>
              </a:spcBef>
              <a:spcAft>
                <a:spcPts val="6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Votre langage est problématique (manque de clarté, trop de jargon, trop de détails inutiles</a:t>
            </a:r>
            <a:r>
              <a:rPr lang="fr-FR" sz="2000" dirty="0" smtClean="0">
                <a:solidFill>
                  <a:srgbClr val="17375E"/>
                </a:solidFill>
                <a:latin typeface="Gill Sans" panose="020B0604020202020204" charset="0"/>
                <a:ea typeface="Cabin"/>
                <a:cs typeface="Cabin"/>
                <a:sym typeface="Cabin"/>
              </a:rPr>
              <a:t>)</a:t>
            </a:r>
            <a:endParaRPr lang="fr-FR" sz="2000" dirty="0">
              <a:solidFill>
                <a:srgbClr val="17375E"/>
              </a:solidFill>
              <a:latin typeface="Gill Sans" panose="020B0604020202020204" charset="0"/>
              <a:ea typeface="Cabin"/>
              <a:cs typeface="Cabin"/>
              <a:sym typeface="Cabin"/>
            </a:endParaRPr>
          </a:p>
        </p:txBody>
      </p:sp>
      <p:sp>
        <p:nvSpPr>
          <p:cNvPr id="13" name="Shape 69"/>
          <p:cNvSpPr txBox="1"/>
          <p:nvPr/>
        </p:nvSpPr>
        <p:spPr>
          <a:xfrm>
            <a:off x="4860032" y="958850"/>
            <a:ext cx="3979743" cy="4678204"/>
          </a:xfrm>
          <a:prstGeom prst="rect">
            <a:avLst/>
          </a:prstGeom>
          <a:noFill/>
          <a:ln>
            <a:noFill/>
          </a:ln>
        </p:spPr>
        <p:txBody>
          <a:bodyPr lIns="0" tIns="0" rIns="0" bIns="0" anchor="t" anchorCtr="0">
            <a:noAutofit/>
          </a:bodyPr>
          <a:lstStyle/>
          <a:p>
            <a:pPr marL="2695575" lvl="0" defTabSz="1314450">
              <a:buClr>
                <a:srgbClr val="17375E"/>
              </a:buClr>
              <a:buSzPct val="100000"/>
            </a:pPr>
            <a:r>
              <a:rPr lang="fr-FR" sz="2000" b="1" dirty="0" smtClean="0">
                <a:solidFill>
                  <a:srgbClr val="17375E"/>
                </a:solidFill>
                <a:latin typeface="Gill Sans" panose="020B0604020202020204" charset="0"/>
                <a:ea typeface="Cabin"/>
                <a:cs typeface="Cabin"/>
                <a:sym typeface="Cabin"/>
              </a:rPr>
              <a:t>Recruteur</a:t>
            </a:r>
            <a:endParaRPr lang="fr-FR" sz="2000" b="1" dirty="0">
              <a:solidFill>
                <a:srgbClr val="17375E"/>
              </a:solidFill>
              <a:latin typeface="Gill Sans" panose="020B0604020202020204" charset="0"/>
              <a:ea typeface="Cabin"/>
              <a:cs typeface="Cabin"/>
              <a:sym typeface="Cabin"/>
            </a:endParaRPr>
          </a:p>
          <a:p>
            <a:pPr marL="542925" lvl="0" indent="-542925">
              <a:buClr>
                <a:srgbClr val="17375E"/>
              </a:buClr>
              <a:buSzPct val="100000"/>
              <a:buFont typeface="Arial"/>
              <a:buChar char="•"/>
            </a:pPr>
            <a:endParaRPr lang="fr-FR" sz="2000" dirty="0">
              <a:solidFill>
                <a:srgbClr val="17375E"/>
              </a:solidFill>
              <a:latin typeface="Gill Sans" panose="020B0604020202020204" charset="0"/>
              <a:ea typeface="Cabin"/>
              <a:cs typeface="Cabin"/>
              <a:sym typeface="Cabin"/>
            </a:endParaRPr>
          </a:p>
          <a:p>
            <a:pPr marL="542925" lvl="0" indent="-542925">
              <a:spcBef>
                <a:spcPts val="600"/>
              </a:spcBef>
              <a:spcAft>
                <a:spcPts val="600"/>
              </a:spcAft>
              <a:buClr>
                <a:srgbClr val="17375E"/>
              </a:buClr>
              <a:buSzPct val="100000"/>
              <a:buFont typeface="Arial"/>
              <a:buChar char="•"/>
            </a:pPr>
            <a:endParaRPr lang="fr-FR" sz="2000" dirty="0" smtClean="0">
              <a:solidFill>
                <a:srgbClr val="17375E"/>
              </a:solidFill>
              <a:latin typeface="Gill Sans" panose="020B0604020202020204" charset="0"/>
              <a:ea typeface="Cabin"/>
              <a:cs typeface="Cabin"/>
              <a:sym typeface="Cabin"/>
            </a:endParaRPr>
          </a:p>
          <a:p>
            <a:pPr marL="542925" lvl="0" indent="-542925">
              <a:spcBef>
                <a:spcPts val="600"/>
              </a:spcBef>
              <a:spcAft>
                <a:spcPts val="600"/>
              </a:spcAft>
              <a:buClr>
                <a:srgbClr val="17375E"/>
              </a:buClr>
              <a:buSzPct val="100000"/>
              <a:buFont typeface="Arial"/>
              <a:buChar char="•"/>
            </a:pPr>
            <a:endParaRPr lang="fr-FR" sz="2000" dirty="0">
              <a:solidFill>
                <a:srgbClr val="17375E"/>
              </a:solidFill>
              <a:latin typeface="Gill Sans" panose="020B0604020202020204" charset="0"/>
              <a:ea typeface="Cabin"/>
              <a:cs typeface="Cabin"/>
              <a:sym typeface="Cabin"/>
            </a:endParaRPr>
          </a:p>
          <a:p>
            <a:pPr marL="542925" lvl="0" indent="-542925">
              <a:spcBef>
                <a:spcPts val="600"/>
              </a:spcBef>
              <a:spcAft>
                <a:spcPts val="6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Vos phrases sont mal interprétées</a:t>
            </a:r>
          </a:p>
          <a:p>
            <a:pPr marL="542925" lvl="0" indent="-542925">
              <a:spcBef>
                <a:spcPts val="600"/>
              </a:spcBef>
              <a:spcAft>
                <a:spcPts val="6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Le lecteur imagine quelque chose de très différent </a:t>
            </a:r>
          </a:p>
          <a:p>
            <a:pPr marL="542925" lvl="0" indent="-542925">
              <a:spcBef>
                <a:spcPts val="600"/>
              </a:spcBef>
              <a:spcAft>
                <a:spcPts val="6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Il n'a pas la même expérience que vous,  le contexte n’est pas clair</a:t>
            </a:r>
          </a:p>
          <a:p>
            <a:pPr marL="542925" lvl="0" indent="-542925">
              <a:spcBef>
                <a:spcPts val="600"/>
              </a:spcBef>
              <a:spcAft>
                <a:spcPts val="600"/>
              </a:spcAft>
              <a:buClr>
                <a:srgbClr val="17375E"/>
              </a:buClr>
              <a:buSzPct val="100000"/>
              <a:buFont typeface="Arial"/>
              <a:buChar char="•"/>
            </a:pPr>
            <a:r>
              <a:rPr lang="fr-FR" sz="2000" dirty="0">
                <a:solidFill>
                  <a:srgbClr val="17375E"/>
                </a:solidFill>
                <a:latin typeface="Gill Sans" panose="020B0604020202020204" charset="0"/>
                <a:ea typeface="Cabin"/>
                <a:cs typeface="Cabin"/>
                <a:sym typeface="Cabin"/>
              </a:rPr>
              <a:t>Le lecteur ne comprend pas ce qui est écrit</a:t>
            </a:r>
          </a:p>
        </p:txBody>
      </p:sp>
      <p:sp>
        <p:nvSpPr>
          <p:cNvPr id="2" name="ZoneTexte 1"/>
          <p:cNvSpPr txBox="1"/>
          <p:nvPr/>
        </p:nvSpPr>
        <p:spPr>
          <a:xfrm>
            <a:off x="7874000" y="6286500"/>
            <a:ext cx="1270000" cy="276999"/>
          </a:xfrm>
          <a:prstGeom prst="rect">
            <a:avLst/>
          </a:prstGeom>
          <a:noFill/>
        </p:spPr>
        <p:txBody>
          <a:bodyPr vert="horz" rtlCol="0">
            <a:spAutoFit/>
          </a:bodyPr>
          <a:lstStyle/>
          <a:p>
            <a:fld id="{F6804A09-3E35-4161-A25B-BDF3AEB1676E}" type="slidenum">
              <a:rPr lang="fr-FR" sz="1200" smtClean="0">
                <a:latin typeface="Gill Sans" panose="020B0604020202020204" charset="0"/>
              </a:rPr>
              <a:t>6</a:t>
            </a:fld>
            <a:r>
              <a:rPr lang="fr-FR" sz="1200" smtClean="0">
                <a:latin typeface="Gill Sans" panose="020B0604020202020204" charset="0"/>
              </a:rPr>
              <a:t> / 16</a:t>
            </a:r>
            <a:endParaRPr lang="fr-FR" sz="1200">
              <a:latin typeface="Gill Sans" panose="020B0604020202020204" charset="0"/>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9" name="Shape 119"/>
          <p:cNvPicPr preferRelativeResize="0"/>
          <p:nvPr/>
        </p:nvPicPr>
        <p:blipFill rotWithShape="1">
          <a:blip r:embed="rId3">
            <a:alphaModFix/>
          </a:blip>
          <a:srcRect/>
          <a:stretch/>
        </p:blipFill>
        <p:spPr>
          <a:xfrm>
            <a:off x="5148063" y="958849"/>
            <a:ext cx="3571725" cy="5035547"/>
          </a:xfrm>
          <a:prstGeom prst="rect">
            <a:avLst/>
          </a:prstGeom>
          <a:noFill/>
          <a:ln>
            <a:noFill/>
          </a:ln>
        </p:spPr>
      </p:pic>
      <p:sp>
        <p:nvSpPr>
          <p:cNvPr id="6" name="Shape 60"/>
          <p:cNvSpPr txBox="1"/>
          <p:nvPr/>
        </p:nvSpPr>
        <p:spPr>
          <a:xfrm>
            <a:off x="304226" y="266513"/>
            <a:ext cx="8535549" cy="692337"/>
          </a:xfrm>
          <a:prstGeom prst="rect">
            <a:avLst/>
          </a:prstGeom>
          <a:noFill/>
          <a:ln>
            <a:noFill/>
          </a:ln>
        </p:spPr>
        <p:txBody>
          <a:bodyPr lIns="0" tIns="0" rIns="0" bIns="0" anchor="t" anchorCtr="0">
            <a:noAutofit/>
          </a:bodyPr>
          <a:lstStyle/>
          <a:p>
            <a:pPr lvl="0" algn="just">
              <a:buClr>
                <a:srgbClr val="C2113A"/>
              </a:buClr>
              <a:buSzPct val="25000"/>
            </a:pPr>
            <a:r>
              <a:rPr lang="fr-FR" sz="1800" b="1" dirty="0" smtClean="0">
                <a:solidFill>
                  <a:srgbClr val="C2113A"/>
                </a:solidFill>
                <a:latin typeface="Gill Sans" panose="020B0604020202020204" charset="0"/>
              </a:rPr>
              <a:t>QUALITÉS D’UN BON CV</a:t>
            </a:r>
            <a:endParaRPr lang="fr-FR" sz="1800" b="1" dirty="0">
              <a:solidFill>
                <a:srgbClr val="C2113A"/>
              </a:solidFill>
              <a:latin typeface="Gill Sans" panose="020B0604020202020204" charset="0"/>
            </a:endParaRPr>
          </a:p>
        </p:txBody>
      </p:sp>
      <p:sp>
        <p:nvSpPr>
          <p:cNvPr id="7" name="Shape 69"/>
          <p:cNvSpPr txBox="1"/>
          <p:nvPr/>
        </p:nvSpPr>
        <p:spPr>
          <a:xfrm>
            <a:off x="304224" y="958850"/>
            <a:ext cx="4627815" cy="4678204"/>
          </a:xfrm>
          <a:prstGeom prst="rect">
            <a:avLst/>
          </a:prstGeom>
          <a:noFill/>
          <a:ln>
            <a:noFill/>
          </a:ln>
        </p:spPr>
        <p:txBody>
          <a:bodyPr lIns="0" tIns="0" rIns="0" bIns="0" anchor="t" anchorCtr="0">
            <a:noAutofit/>
          </a:bodyPr>
          <a:lstStyle/>
          <a:p>
            <a:pPr marL="542925" lvl="0" indent="-542925">
              <a:buClr>
                <a:srgbClr val="17375E"/>
              </a:buClr>
              <a:buSzPct val="100000"/>
              <a:buFont typeface="Arial"/>
              <a:buChar char="•"/>
            </a:pPr>
            <a:r>
              <a:rPr lang="fr-FR" sz="2200" dirty="0">
                <a:solidFill>
                  <a:srgbClr val="17375E"/>
                </a:solidFill>
                <a:latin typeface="Gill Sans" panose="020B0604020202020204" charset="0"/>
                <a:ea typeface="Cabin"/>
                <a:cs typeface="Cabin"/>
                <a:sym typeface="Cabin"/>
              </a:rPr>
              <a:t>Structuré de façon à être facile à lire</a:t>
            </a:r>
          </a:p>
          <a:p>
            <a:pPr marL="542925" lvl="0" indent="-542925">
              <a:buClr>
                <a:srgbClr val="17375E"/>
              </a:buClr>
              <a:buSzPct val="100000"/>
              <a:buFont typeface="Arial"/>
              <a:buChar char="•"/>
            </a:pPr>
            <a:endParaRPr lang="fr-FR" sz="2200" dirty="0">
              <a:solidFill>
                <a:srgbClr val="17375E"/>
              </a:solidFill>
              <a:latin typeface="Gill Sans" panose="020B0604020202020204" charset="0"/>
              <a:ea typeface="Cabin"/>
              <a:cs typeface="Cabin"/>
              <a:sym typeface="Cabin"/>
            </a:endParaRPr>
          </a:p>
          <a:p>
            <a:pPr marL="542925" lvl="0" indent="-542925">
              <a:buClr>
                <a:srgbClr val="17375E"/>
              </a:buClr>
              <a:buSzPct val="100000"/>
              <a:buFont typeface="Arial"/>
              <a:buChar char="•"/>
            </a:pPr>
            <a:r>
              <a:rPr lang="fr-FR" sz="2200" dirty="0">
                <a:solidFill>
                  <a:srgbClr val="17375E"/>
                </a:solidFill>
                <a:latin typeface="Gill Sans" panose="020B0604020202020204" charset="0"/>
                <a:ea typeface="Cabin"/>
                <a:cs typeface="Cabin"/>
                <a:sym typeface="Cabin"/>
              </a:rPr>
              <a:t>Des informations hiérarchisées</a:t>
            </a:r>
          </a:p>
          <a:p>
            <a:pPr marL="542925" lvl="0" indent="-542925">
              <a:buClr>
                <a:srgbClr val="17375E"/>
              </a:buClr>
              <a:buSzPct val="100000"/>
              <a:buFont typeface="Arial"/>
              <a:buChar char="•"/>
            </a:pPr>
            <a:endParaRPr lang="fr-FR" sz="2200" dirty="0">
              <a:solidFill>
                <a:srgbClr val="17375E"/>
              </a:solidFill>
              <a:latin typeface="Gill Sans" panose="020B0604020202020204" charset="0"/>
              <a:ea typeface="Cabin"/>
              <a:cs typeface="Cabin"/>
              <a:sym typeface="Cabin"/>
            </a:endParaRPr>
          </a:p>
          <a:p>
            <a:pPr marL="542925" lvl="0" indent="-542925">
              <a:buClr>
                <a:srgbClr val="17375E"/>
              </a:buClr>
              <a:buSzPct val="100000"/>
              <a:buFont typeface="Arial"/>
              <a:buChar char="•"/>
            </a:pPr>
            <a:r>
              <a:rPr lang="fr-FR" sz="2200" dirty="0">
                <a:solidFill>
                  <a:srgbClr val="17375E"/>
                </a:solidFill>
                <a:latin typeface="Gill Sans" panose="020B0604020202020204" charset="0"/>
                <a:ea typeface="Cabin"/>
                <a:cs typeface="Cabin"/>
                <a:sym typeface="Cabin"/>
              </a:rPr>
              <a:t>Adapté à l'opportunité d'emploi</a:t>
            </a:r>
          </a:p>
          <a:p>
            <a:pPr marL="542925" lvl="0" indent="-542925">
              <a:buClr>
                <a:srgbClr val="17375E"/>
              </a:buClr>
              <a:buSzPct val="100000"/>
              <a:buFont typeface="Arial"/>
              <a:buChar char="•"/>
            </a:pPr>
            <a:endParaRPr lang="fr-FR" sz="2200" dirty="0">
              <a:solidFill>
                <a:srgbClr val="17375E"/>
              </a:solidFill>
              <a:latin typeface="Gill Sans" panose="020B0604020202020204" charset="0"/>
              <a:ea typeface="Cabin"/>
              <a:cs typeface="Cabin"/>
              <a:sym typeface="Cabin"/>
            </a:endParaRPr>
          </a:p>
          <a:p>
            <a:pPr marL="542925" lvl="0" indent="-542925">
              <a:buClr>
                <a:srgbClr val="17375E"/>
              </a:buClr>
              <a:buSzPct val="100000"/>
              <a:buFont typeface="Arial"/>
              <a:buChar char="•"/>
            </a:pPr>
            <a:r>
              <a:rPr lang="fr-FR" sz="2200" dirty="0">
                <a:solidFill>
                  <a:srgbClr val="17375E"/>
                </a:solidFill>
                <a:latin typeface="Gill Sans" panose="020B0604020202020204" charset="0"/>
                <a:ea typeface="Cabin"/>
                <a:cs typeface="Cabin"/>
                <a:sym typeface="Cabin"/>
              </a:rPr>
              <a:t>Faits saillants des expériences et des compétences</a:t>
            </a:r>
          </a:p>
          <a:p>
            <a:pPr marL="542925" lvl="0" indent="-542925">
              <a:buClr>
                <a:srgbClr val="17375E"/>
              </a:buClr>
              <a:buSzPct val="100000"/>
              <a:buFont typeface="Arial"/>
              <a:buChar char="•"/>
            </a:pPr>
            <a:endParaRPr lang="fr-FR" sz="2200" dirty="0">
              <a:solidFill>
                <a:srgbClr val="17375E"/>
              </a:solidFill>
              <a:latin typeface="Gill Sans" panose="020B0604020202020204" charset="0"/>
              <a:ea typeface="Cabin"/>
              <a:cs typeface="Cabin"/>
              <a:sym typeface="Cabin"/>
            </a:endParaRPr>
          </a:p>
          <a:p>
            <a:pPr marL="542925" lvl="0" indent="-542925">
              <a:buClr>
                <a:srgbClr val="17375E"/>
              </a:buClr>
              <a:buSzPct val="100000"/>
              <a:buFont typeface="Arial"/>
              <a:buChar char="•"/>
            </a:pPr>
            <a:r>
              <a:rPr lang="fr-FR" sz="2200" dirty="0">
                <a:solidFill>
                  <a:srgbClr val="17375E"/>
                </a:solidFill>
                <a:latin typeface="Gill Sans" panose="020B0604020202020204" charset="0"/>
                <a:ea typeface="Cabin"/>
                <a:cs typeface="Cabin"/>
                <a:sym typeface="Cabin"/>
              </a:rPr>
              <a:t>Exempt d'erreurs !</a:t>
            </a:r>
          </a:p>
          <a:p>
            <a:pPr marL="542925" lvl="0" indent="-542925">
              <a:buClr>
                <a:srgbClr val="17375E"/>
              </a:buClr>
              <a:buSzPct val="100000"/>
              <a:buFont typeface="Arial"/>
              <a:buChar char="•"/>
            </a:pPr>
            <a:endParaRPr lang="fr-FR" sz="2200" dirty="0">
              <a:solidFill>
                <a:srgbClr val="17375E"/>
              </a:solidFill>
              <a:latin typeface="Gill Sans" panose="020B0604020202020204" charset="0"/>
              <a:ea typeface="Cabin"/>
              <a:cs typeface="Cabin"/>
              <a:sym typeface="Cabin"/>
            </a:endParaRPr>
          </a:p>
          <a:p>
            <a:pPr marL="542925" lvl="0" indent="-542925">
              <a:buClr>
                <a:srgbClr val="17375E"/>
              </a:buClr>
              <a:buSzPct val="100000"/>
              <a:buFont typeface="Arial"/>
              <a:buChar char="•"/>
            </a:pPr>
            <a:r>
              <a:rPr lang="fr-FR" sz="2200" dirty="0">
                <a:solidFill>
                  <a:srgbClr val="17375E"/>
                </a:solidFill>
                <a:latin typeface="Gill Sans" panose="020B0604020202020204" charset="0"/>
                <a:ea typeface="Cabin"/>
                <a:cs typeface="Cabin"/>
                <a:sym typeface="Cabin"/>
              </a:rPr>
              <a:t>Complet !</a:t>
            </a:r>
          </a:p>
        </p:txBody>
      </p:sp>
      <p:sp>
        <p:nvSpPr>
          <p:cNvPr id="2" name="ZoneTexte 1"/>
          <p:cNvSpPr txBox="1"/>
          <p:nvPr/>
        </p:nvSpPr>
        <p:spPr>
          <a:xfrm>
            <a:off x="7874000" y="6286500"/>
            <a:ext cx="1270000" cy="276999"/>
          </a:xfrm>
          <a:prstGeom prst="rect">
            <a:avLst/>
          </a:prstGeom>
          <a:noFill/>
        </p:spPr>
        <p:txBody>
          <a:bodyPr vert="horz" rtlCol="0">
            <a:spAutoFit/>
          </a:bodyPr>
          <a:lstStyle/>
          <a:p>
            <a:fld id="{6C09C88B-426C-4D22-B815-5A57FFE7BB01}" type="slidenum">
              <a:rPr lang="fr-FR" sz="1200" smtClean="0">
                <a:latin typeface="Gill Sans" panose="020B0604020202020204" charset="0"/>
              </a:rPr>
              <a:t>7</a:t>
            </a:fld>
            <a:r>
              <a:rPr lang="fr-FR" sz="1200" smtClean="0">
                <a:latin typeface="Gill Sans" panose="020B0604020202020204" charset="0"/>
              </a:rPr>
              <a:t> / 16</a:t>
            </a:r>
            <a:endParaRPr lang="fr-FR" sz="1200">
              <a:latin typeface="Gill Sans" panose="020B0604020202020204" charset="0"/>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6" name="Shape 119"/>
          <p:cNvPicPr preferRelativeResize="0"/>
          <p:nvPr/>
        </p:nvPicPr>
        <p:blipFill rotWithShape="1">
          <a:blip r:embed="rId3">
            <a:alphaModFix/>
          </a:blip>
          <a:srcRect/>
          <a:stretch/>
        </p:blipFill>
        <p:spPr>
          <a:xfrm>
            <a:off x="5148063" y="958849"/>
            <a:ext cx="3571725" cy="5035547"/>
          </a:xfrm>
          <a:prstGeom prst="rect">
            <a:avLst/>
          </a:prstGeom>
          <a:noFill/>
          <a:ln>
            <a:noFill/>
          </a:ln>
        </p:spPr>
      </p:pic>
      <p:sp>
        <p:nvSpPr>
          <p:cNvPr id="7" name="Shape 69"/>
          <p:cNvSpPr txBox="1"/>
          <p:nvPr/>
        </p:nvSpPr>
        <p:spPr>
          <a:xfrm>
            <a:off x="304224" y="958850"/>
            <a:ext cx="4627815" cy="4678204"/>
          </a:xfrm>
          <a:prstGeom prst="rect">
            <a:avLst/>
          </a:prstGeom>
          <a:noFill/>
          <a:ln>
            <a:noFill/>
          </a:ln>
        </p:spPr>
        <p:txBody>
          <a:bodyPr lIns="0" tIns="0" rIns="0" bIns="0" anchor="t" anchorCtr="0">
            <a:noAutofit/>
          </a:bodyPr>
          <a:lstStyle/>
          <a:p>
            <a:pPr marL="542925" lvl="0" indent="-542925">
              <a:buClr>
                <a:srgbClr val="17375E"/>
              </a:buClr>
              <a:buSzPct val="100000"/>
              <a:buFont typeface="Arial"/>
              <a:buChar char="•"/>
            </a:pPr>
            <a:r>
              <a:rPr lang="fr-FR" sz="2200" dirty="0">
                <a:solidFill>
                  <a:srgbClr val="17375E"/>
                </a:solidFill>
                <a:latin typeface="Gill Sans" panose="020B0604020202020204" charset="0"/>
                <a:ea typeface="Cabin"/>
                <a:cs typeface="Cabin"/>
                <a:sym typeface="Cabin"/>
              </a:rPr>
              <a:t>Vos coordonnés, y compris une adresse email appropriée</a:t>
            </a:r>
          </a:p>
          <a:p>
            <a:pPr marL="542925" lvl="0" indent="-542925">
              <a:buClr>
                <a:srgbClr val="17375E"/>
              </a:buClr>
              <a:buSzPct val="100000"/>
              <a:buFont typeface="Arial"/>
              <a:buChar char="•"/>
            </a:pPr>
            <a:endParaRPr lang="fr-FR" sz="2200" dirty="0">
              <a:solidFill>
                <a:srgbClr val="17375E"/>
              </a:solidFill>
              <a:latin typeface="Gill Sans" panose="020B0604020202020204" charset="0"/>
              <a:ea typeface="Cabin"/>
              <a:cs typeface="Cabin"/>
              <a:sym typeface="Cabin"/>
            </a:endParaRPr>
          </a:p>
          <a:p>
            <a:pPr marL="542925" lvl="0" indent="-542925">
              <a:buClr>
                <a:srgbClr val="17375E"/>
              </a:buClr>
              <a:buSzPct val="100000"/>
              <a:buFont typeface="Arial"/>
              <a:buChar char="•"/>
            </a:pPr>
            <a:r>
              <a:rPr lang="fr-FR" sz="2200" dirty="0">
                <a:solidFill>
                  <a:srgbClr val="17375E"/>
                </a:solidFill>
                <a:latin typeface="Gill Sans" panose="020B0604020202020204" charset="0"/>
                <a:ea typeface="Cabin"/>
                <a:cs typeface="Cabin"/>
                <a:sym typeface="Cabin"/>
              </a:rPr>
              <a:t>Votre objectif ou déclaration introductive (optionnel)</a:t>
            </a:r>
          </a:p>
          <a:p>
            <a:pPr marL="542925" lvl="0" indent="-542925">
              <a:buClr>
                <a:srgbClr val="17375E"/>
              </a:buClr>
              <a:buSzPct val="100000"/>
              <a:buFont typeface="Arial"/>
              <a:buChar char="•"/>
            </a:pPr>
            <a:endParaRPr lang="fr-FR" sz="2200" dirty="0">
              <a:solidFill>
                <a:srgbClr val="17375E"/>
              </a:solidFill>
              <a:latin typeface="Gill Sans" panose="020B0604020202020204" charset="0"/>
              <a:ea typeface="Cabin"/>
              <a:cs typeface="Cabin"/>
              <a:sym typeface="Cabin"/>
            </a:endParaRPr>
          </a:p>
          <a:p>
            <a:pPr marL="542925" lvl="0" indent="-542925">
              <a:buClr>
                <a:srgbClr val="17375E"/>
              </a:buClr>
              <a:buSzPct val="100000"/>
              <a:buFont typeface="Arial"/>
              <a:buChar char="•"/>
            </a:pPr>
            <a:r>
              <a:rPr lang="fr-FR" sz="2200" dirty="0">
                <a:solidFill>
                  <a:srgbClr val="17375E"/>
                </a:solidFill>
                <a:latin typeface="Gill Sans" panose="020B0604020202020204" charset="0"/>
                <a:ea typeface="Cabin"/>
                <a:cs typeface="Cabin"/>
                <a:sym typeface="Cabin"/>
              </a:rPr>
              <a:t>Votre formation</a:t>
            </a:r>
          </a:p>
          <a:p>
            <a:pPr marL="542925" lvl="0" indent="-542925">
              <a:buClr>
                <a:srgbClr val="17375E"/>
              </a:buClr>
              <a:buSzPct val="100000"/>
              <a:buFont typeface="Arial"/>
              <a:buChar char="•"/>
            </a:pPr>
            <a:endParaRPr lang="fr-FR" sz="2200" dirty="0">
              <a:solidFill>
                <a:srgbClr val="17375E"/>
              </a:solidFill>
              <a:latin typeface="Gill Sans" panose="020B0604020202020204" charset="0"/>
              <a:ea typeface="Cabin"/>
              <a:cs typeface="Cabin"/>
              <a:sym typeface="Cabin"/>
            </a:endParaRPr>
          </a:p>
          <a:p>
            <a:pPr marL="542925" lvl="0" indent="-542925">
              <a:buClr>
                <a:srgbClr val="17375E"/>
              </a:buClr>
              <a:buSzPct val="100000"/>
              <a:buFont typeface="Arial"/>
              <a:buChar char="•"/>
            </a:pPr>
            <a:r>
              <a:rPr lang="fr-FR" sz="2200" dirty="0">
                <a:solidFill>
                  <a:srgbClr val="17375E"/>
                </a:solidFill>
                <a:latin typeface="Gill Sans" panose="020B0604020202020204" charset="0"/>
                <a:ea typeface="Cabin"/>
                <a:cs typeface="Cabin"/>
                <a:sym typeface="Cabin"/>
              </a:rPr>
              <a:t>Votre expérience professionnelle</a:t>
            </a:r>
          </a:p>
          <a:p>
            <a:pPr marL="542925" lvl="0" indent="-542925">
              <a:buClr>
                <a:srgbClr val="17375E"/>
              </a:buClr>
              <a:buSzPct val="100000"/>
              <a:buFont typeface="Arial"/>
              <a:buChar char="•"/>
            </a:pPr>
            <a:endParaRPr lang="fr-FR" sz="2200" dirty="0">
              <a:solidFill>
                <a:srgbClr val="17375E"/>
              </a:solidFill>
              <a:latin typeface="Gill Sans" panose="020B0604020202020204" charset="0"/>
              <a:ea typeface="Cabin"/>
              <a:cs typeface="Cabin"/>
              <a:sym typeface="Cabin"/>
            </a:endParaRPr>
          </a:p>
          <a:p>
            <a:pPr marL="542925" lvl="0" indent="-542925">
              <a:buClr>
                <a:srgbClr val="17375E"/>
              </a:buClr>
              <a:buSzPct val="100000"/>
              <a:buFont typeface="Arial"/>
              <a:buChar char="•"/>
            </a:pPr>
            <a:r>
              <a:rPr lang="fr-FR" sz="2200" dirty="0">
                <a:solidFill>
                  <a:srgbClr val="17375E"/>
                </a:solidFill>
                <a:latin typeface="Gill Sans" panose="020B0604020202020204" charset="0"/>
                <a:ea typeface="Cabin"/>
                <a:cs typeface="Cabin"/>
                <a:sym typeface="Cabin"/>
              </a:rPr>
              <a:t>Vos compétences</a:t>
            </a:r>
          </a:p>
          <a:p>
            <a:pPr marL="542925" lvl="0" indent="-542925">
              <a:buClr>
                <a:srgbClr val="17375E"/>
              </a:buClr>
              <a:buSzPct val="100000"/>
              <a:buFont typeface="Arial"/>
              <a:buChar char="•"/>
            </a:pPr>
            <a:endParaRPr lang="fr-FR" sz="2200" dirty="0">
              <a:solidFill>
                <a:srgbClr val="17375E"/>
              </a:solidFill>
              <a:latin typeface="Gill Sans" panose="020B0604020202020204" charset="0"/>
              <a:ea typeface="Cabin"/>
              <a:cs typeface="Cabin"/>
              <a:sym typeface="Cabin"/>
            </a:endParaRPr>
          </a:p>
          <a:p>
            <a:pPr marL="542925" lvl="0" indent="-542925">
              <a:buClr>
                <a:srgbClr val="17375E"/>
              </a:buClr>
              <a:buSzPct val="100000"/>
              <a:buFont typeface="Arial"/>
              <a:buChar char="•"/>
            </a:pPr>
            <a:r>
              <a:rPr lang="fr-FR" sz="2200" dirty="0">
                <a:solidFill>
                  <a:srgbClr val="17375E"/>
                </a:solidFill>
                <a:latin typeface="Gill Sans" panose="020B0604020202020204" charset="0"/>
                <a:ea typeface="Cabin"/>
                <a:cs typeface="Cabin"/>
                <a:sym typeface="Cabin"/>
              </a:rPr>
              <a:t>Vos centres d’intérêt et vos activités extra-scolaires</a:t>
            </a:r>
          </a:p>
        </p:txBody>
      </p:sp>
      <p:sp>
        <p:nvSpPr>
          <p:cNvPr id="8" name="Shape 60"/>
          <p:cNvSpPr txBox="1"/>
          <p:nvPr/>
        </p:nvSpPr>
        <p:spPr>
          <a:xfrm>
            <a:off x="304226" y="266513"/>
            <a:ext cx="8535549" cy="692337"/>
          </a:xfrm>
          <a:prstGeom prst="rect">
            <a:avLst/>
          </a:prstGeom>
          <a:noFill/>
          <a:ln>
            <a:noFill/>
          </a:ln>
        </p:spPr>
        <p:txBody>
          <a:bodyPr lIns="0" tIns="0" rIns="0" bIns="0" anchor="t" anchorCtr="0">
            <a:noAutofit/>
          </a:bodyPr>
          <a:lstStyle/>
          <a:p>
            <a:pPr lvl="0" algn="just">
              <a:buClr>
                <a:srgbClr val="C2113A"/>
              </a:buClr>
              <a:buSzPct val="25000"/>
            </a:pPr>
            <a:r>
              <a:rPr lang="fr-FR" sz="1800" b="1" dirty="0">
                <a:solidFill>
                  <a:srgbClr val="C2113A"/>
                </a:solidFill>
                <a:latin typeface="Gill Sans" panose="020B0604020202020204" charset="0"/>
              </a:rPr>
              <a:t>LES DIFFÉRENTES PARTIES DU </a:t>
            </a:r>
            <a:r>
              <a:rPr lang="fr-FR" sz="1800" b="1" dirty="0" smtClean="0">
                <a:solidFill>
                  <a:srgbClr val="C2113A"/>
                </a:solidFill>
                <a:latin typeface="Gill Sans" panose="020B0604020202020204" charset="0"/>
              </a:rPr>
              <a:t>CV</a:t>
            </a:r>
            <a:endParaRPr lang="fr-FR" sz="1800" b="1" dirty="0">
              <a:solidFill>
                <a:srgbClr val="C2113A"/>
              </a:solidFill>
              <a:latin typeface="Gill Sans" panose="020B0604020202020204" charset="0"/>
            </a:endParaRPr>
          </a:p>
        </p:txBody>
      </p:sp>
      <p:sp>
        <p:nvSpPr>
          <p:cNvPr id="2" name="ZoneTexte 1"/>
          <p:cNvSpPr txBox="1"/>
          <p:nvPr/>
        </p:nvSpPr>
        <p:spPr>
          <a:xfrm>
            <a:off x="7874000" y="6286500"/>
            <a:ext cx="1270000" cy="276999"/>
          </a:xfrm>
          <a:prstGeom prst="rect">
            <a:avLst/>
          </a:prstGeom>
          <a:noFill/>
        </p:spPr>
        <p:txBody>
          <a:bodyPr vert="horz" rtlCol="0">
            <a:spAutoFit/>
          </a:bodyPr>
          <a:lstStyle/>
          <a:p>
            <a:fld id="{72AC7C61-CB78-45CA-9FE2-75FE6844F743}" type="slidenum">
              <a:rPr lang="fr-FR" sz="1200" smtClean="0">
                <a:latin typeface="Gill Sans" panose="020B0604020202020204" charset="0"/>
              </a:rPr>
              <a:t>8</a:t>
            </a:fld>
            <a:r>
              <a:rPr lang="fr-FR" sz="1200" smtClean="0">
                <a:latin typeface="Gill Sans" panose="020B0604020202020204" charset="0"/>
              </a:rPr>
              <a:t> / 16</a:t>
            </a:r>
            <a:endParaRPr lang="fr-FR" sz="1200">
              <a:latin typeface="Gill Sans" panose="020B0604020202020204" charset="0"/>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graphicFrame>
        <p:nvGraphicFramePr>
          <p:cNvPr id="3" name="Objet 2" hidden="1"/>
          <p:cNvGraphicFramePr>
            <a:graphicFrameLocks noChangeAspect="1"/>
          </p:cNvGraphicFramePr>
          <p:nvPr>
            <p:custDataLst>
              <p:tags r:id="rId2"/>
            </p:custDataLst>
            <p:extLst>
              <p:ext uri="{D42A27DB-BD31-4B8C-83A1-F6EECF244321}">
                <p14:modId xmlns:p14="http://schemas.microsoft.com/office/powerpoint/2010/main" val="15102992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0" name="Diapositive think-cell" r:id="rId5" imgW="425" imgH="426" progId="TCLayout.ActiveDocument.1">
                  <p:embed/>
                </p:oleObj>
              </mc:Choice>
              <mc:Fallback>
                <p:oleObj name="Diapositive think-cell" r:id="rId5" imgW="425" imgH="42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Shape 60"/>
          <p:cNvSpPr txBox="1"/>
          <p:nvPr/>
        </p:nvSpPr>
        <p:spPr>
          <a:xfrm>
            <a:off x="304226" y="266513"/>
            <a:ext cx="8535549" cy="692337"/>
          </a:xfrm>
          <a:prstGeom prst="rect">
            <a:avLst/>
          </a:prstGeom>
          <a:noFill/>
          <a:ln>
            <a:noFill/>
          </a:ln>
        </p:spPr>
        <p:txBody>
          <a:bodyPr lIns="0" tIns="0" rIns="0" bIns="0" anchor="t" anchorCtr="0">
            <a:noAutofit/>
          </a:bodyPr>
          <a:lstStyle/>
          <a:p>
            <a:pPr lvl="0" algn="just">
              <a:buClr>
                <a:srgbClr val="C2113A"/>
              </a:buClr>
              <a:buSzPct val="25000"/>
            </a:pPr>
            <a:r>
              <a:rPr lang="fr-FR" sz="1800" b="1" dirty="0">
                <a:solidFill>
                  <a:srgbClr val="C2113A"/>
                </a:solidFill>
                <a:latin typeface="Gill Sans" panose="020B0604020202020204" charset="0"/>
              </a:rPr>
              <a:t>LA LANGUE DU </a:t>
            </a:r>
            <a:r>
              <a:rPr lang="fr-FR" sz="1800" b="1" dirty="0" smtClean="0">
                <a:solidFill>
                  <a:srgbClr val="C2113A"/>
                </a:solidFill>
                <a:latin typeface="Gill Sans" panose="020B0604020202020204" charset="0"/>
              </a:rPr>
              <a:t>CV</a:t>
            </a:r>
            <a:endParaRPr lang="fr-FR" sz="1800" b="1" dirty="0">
              <a:solidFill>
                <a:srgbClr val="C2113A"/>
              </a:solidFill>
              <a:latin typeface="Gill Sans" panose="020B0604020202020204" charset="0"/>
            </a:endParaRPr>
          </a:p>
        </p:txBody>
      </p:sp>
      <p:sp>
        <p:nvSpPr>
          <p:cNvPr id="9" name="Shape 69"/>
          <p:cNvSpPr txBox="1"/>
          <p:nvPr/>
        </p:nvSpPr>
        <p:spPr>
          <a:xfrm>
            <a:off x="304225" y="958850"/>
            <a:ext cx="8535550" cy="4678204"/>
          </a:xfrm>
          <a:prstGeom prst="rect">
            <a:avLst/>
          </a:prstGeom>
          <a:noFill/>
          <a:ln>
            <a:noFill/>
          </a:ln>
        </p:spPr>
        <p:txBody>
          <a:bodyPr lIns="0" tIns="0" rIns="0" bIns="0" anchor="t" anchorCtr="0">
            <a:noAutofit/>
          </a:bodyPr>
          <a:lstStyle/>
          <a:p>
            <a:pPr marL="542925" lvl="0" indent="-542925">
              <a:buClr>
                <a:srgbClr val="17375E"/>
              </a:buClr>
              <a:buSzPct val="100000"/>
              <a:buFont typeface="Arial"/>
              <a:buChar char="•"/>
            </a:pPr>
            <a:r>
              <a:rPr lang="fr-FR" sz="2200" dirty="0">
                <a:solidFill>
                  <a:srgbClr val="17375E"/>
                </a:solidFill>
                <a:latin typeface="Gill Sans" panose="020B0604020202020204" charset="0"/>
                <a:ea typeface="Cabin"/>
                <a:cs typeface="Cabin"/>
                <a:sym typeface="Cabin"/>
              </a:rPr>
              <a:t>Utilisez des </a:t>
            </a:r>
            <a:r>
              <a:rPr lang="fr-FR" sz="2200" dirty="0" smtClean="0">
                <a:solidFill>
                  <a:srgbClr val="17375E"/>
                </a:solidFill>
                <a:latin typeface="Gill Sans" panose="020B0604020202020204" charset="0"/>
                <a:ea typeface="Cabin"/>
                <a:cs typeface="Cabin"/>
                <a:sym typeface="Cabin"/>
              </a:rPr>
              <a:t>noms </a:t>
            </a:r>
            <a:r>
              <a:rPr lang="fr-FR" sz="2200" dirty="0">
                <a:solidFill>
                  <a:srgbClr val="17375E"/>
                </a:solidFill>
                <a:latin typeface="Gill Sans" panose="020B0604020202020204" charset="0"/>
                <a:ea typeface="Cabin"/>
                <a:cs typeface="Cabin"/>
                <a:sym typeface="Cabin"/>
              </a:rPr>
              <a:t>ou des verbes d’action (voir fiche CV)</a:t>
            </a:r>
          </a:p>
          <a:p>
            <a:pPr marL="542925" lvl="0" indent="-542925">
              <a:buClr>
                <a:srgbClr val="17375E"/>
              </a:buClr>
              <a:buSzPct val="100000"/>
              <a:buFont typeface="Arial"/>
              <a:buChar char="•"/>
            </a:pPr>
            <a:endParaRPr lang="fr-FR" sz="2200" dirty="0">
              <a:solidFill>
                <a:srgbClr val="17375E"/>
              </a:solidFill>
              <a:latin typeface="Gill Sans" panose="020B0604020202020204" charset="0"/>
              <a:ea typeface="Cabin"/>
              <a:cs typeface="Cabin"/>
              <a:sym typeface="Cabin"/>
            </a:endParaRPr>
          </a:p>
          <a:p>
            <a:pPr marL="542925" lvl="0" indent="-542925">
              <a:buClr>
                <a:srgbClr val="17375E"/>
              </a:buClr>
              <a:buSzPct val="100000"/>
              <a:buFont typeface="Arial"/>
              <a:buChar char="•"/>
            </a:pPr>
            <a:r>
              <a:rPr lang="fr-FR" sz="2200" dirty="0">
                <a:solidFill>
                  <a:srgbClr val="17375E"/>
                </a:solidFill>
                <a:latin typeface="Gill Sans" panose="020B0604020202020204" charset="0"/>
                <a:ea typeface="Cabin"/>
                <a:cs typeface="Cabin"/>
                <a:sym typeface="Cabin"/>
              </a:rPr>
              <a:t>Conjuguez à l’infinitif, au présent ou au passé</a:t>
            </a:r>
          </a:p>
          <a:p>
            <a:pPr marL="542925" lvl="0" indent="-542925">
              <a:buClr>
                <a:srgbClr val="17375E"/>
              </a:buClr>
              <a:buSzPct val="100000"/>
              <a:buFont typeface="Arial"/>
              <a:buChar char="•"/>
            </a:pPr>
            <a:endParaRPr lang="fr-FR" sz="2200" dirty="0">
              <a:solidFill>
                <a:srgbClr val="17375E"/>
              </a:solidFill>
              <a:latin typeface="Gill Sans" panose="020B0604020202020204" charset="0"/>
              <a:ea typeface="Cabin"/>
              <a:cs typeface="Cabin"/>
              <a:sym typeface="Cabin"/>
            </a:endParaRPr>
          </a:p>
          <a:p>
            <a:pPr marL="542925" lvl="0" indent="-542925">
              <a:buClr>
                <a:srgbClr val="17375E"/>
              </a:buClr>
              <a:buSzPct val="100000"/>
              <a:buFont typeface="Arial"/>
              <a:buChar char="•"/>
            </a:pPr>
            <a:r>
              <a:rPr lang="fr-FR" sz="2200" dirty="0">
                <a:solidFill>
                  <a:srgbClr val="17375E"/>
                </a:solidFill>
                <a:latin typeface="Gill Sans" panose="020B0604020202020204" charset="0"/>
                <a:ea typeface="Cabin"/>
                <a:cs typeface="Cabin"/>
                <a:sym typeface="Cabin"/>
              </a:rPr>
              <a:t>Évitez les phrases complètes, les pronoms (aucune </a:t>
            </a:r>
            <a:r>
              <a:rPr lang="fr-FR" sz="2200" dirty="0" smtClean="0">
                <a:solidFill>
                  <a:srgbClr val="17375E"/>
                </a:solidFill>
                <a:latin typeface="Gill Sans" panose="020B0604020202020204" charset="0"/>
                <a:ea typeface="Cabin"/>
                <a:cs typeface="Cabin"/>
                <a:sym typeface="Cabin"/>
              </a:rPr>
              <a:t>déclaration telles </a:t>
            </a:r>
            <a:r>
              <a:rPr lang="fr-FR" sz="2200" dirty="0">
                <a:solidFill>
                  <a:srgbClr val="17375E"/>
                </a:solidFill>
                <a:latin typeface="Gill Sans" panose="020B0604020202020204" charset="0"/>
                <a:ea typeface="Cabin"/>
                <a:cs typeface="Cabin"/>
                <a:sym typeface="Cabin"/>
              </a:rPr>
              <a:t>« Je »), les </a:t>
            </a:r>
            <a:r>
              <a:rPr lang="fr-FR" sz="2200" dirty="0" smtClean="0">
                <a:solidFill>
                  <a:srgbClr val="17375E"/>
                </a:solidFill>
                <a:latin typeface="Gill Sans" panose="020B0604020202020204" charset="0"/>
                <a:ea typeface="Cabin"/>
                <a:cs typeface="Cabin"/>
                <a:sym typeface="Cabin"/>
              </a:rPr>
              <a:t>articles, etc.</a:t>
            </a:r>
            <a:endParaRPr lang="fr-FR" sz="2200" dirty="0">
              <a:solidFill>
                <a:srgbClr val="17375E"/>
              </a:solidFill>
              <a:latin typeface="Gill Sans" panose="020B0604020202020204" charset="0"/>
              <a:ea typeface="Cabin"/>
              <a:cs typeface="Cabin"/>
              <a:sym typeface="Cabin"/>
            </a:endParaRPr>
          </a:p>
          <a:p>
            <a:pPr marL="542925" lvl="0" indent="-542925">
              <a:buClr>
                <a:srgbClr val="17375E"/>
              </a:buClr>
              <a:buSzPct val="100000"/>
              <a:buFont typeface="Arial"/>
              <a:buChar char="•"/>
            </a:pPr>
            <a:endParaRPr lang="fr-FR" sz="2200" dirty="0">
              <a:solidFill>
                <a:srgbClr val="17375E"/>
              </a:solidFill>
              <a:latin typeface="Gill Sans" panose="020B0604020202020204" charset="0"/>
              <a:ea typeface="Cabin"/>
              <a:cs typeface="Cabin"/>
              <a:sym typeface="Cabin"/>
            </a:endParaRPr>
          </a:p>
          <a:p>
            <a:pPr marL="542925" lvl="0" indent="-542925">
              <a:buClr>
                <a:srgbClr val="17375E"/>
              </a:buClr>
              <a:buSzPct val="100000"/>
              <a:buFont typeface="Arial"/>
              <a:buChar char="•"/>
            </a:pPr>
            <a:r>
              <a:rPr lang="fr-FR" sz="2200" dirty="0">
                <a:solidFill>
                  <a:srgbClr val="17375E"/>
                </a:solidFill>
                <a:latin typeface="Gill Sans" panose="020B0604020202020204" charset="0"/>
                <a:ea typeface="Cabin"/>
                <a:cs typeface="Cabin"/>
                <a:sym typeface="Cabin"/>
              </a:rPr>
              <a:t>Quantifiez si possible (si </a:t>
            </a:r>
            <a:r>
              <a:rPr lang="fr-FR" sz="2200" dirty="0" smtClean="0">
                <a:solidFill>
                  <a:srgbClr val="17375E"/>
                </a:solidFill>
                <a:latin typeface="Gill Sans" panose="020B0604020202020204" charset="0"/>
                <a:ea typeface="Cabin"/>
                <a:cs typeface="Cabin"/>
                <a:sym typeface="Cabin"/>
              </a:rPr>
              <a:t>effet d’impression) </a:t>
            </a:r>
            <a:r>
              <a:rPr lang="fr-FR" sz="2200" dirty="0">
                <a:solidFill>
                  <a:srgbClr val="17375E"/>
                </a:solidFill>
                <a:latin typeface="Gill Sans" panose="020B0604020202020204" charset="0"/>
                <a:ea typeface="Cabin"/>
                <a:cs typeface="Cabin"/>
                <a:sym typeface="Cabin"/>
              </a:rPr>
              <a:t>pour fournir un contexte</a:t>
            </a:r>
          </a:p>
        </p:txBody>
      </p:sp>
      <p:sp>
        <p:nvSpPr>
          <p:cNvPr id="2" name="ZoneTexte 1"/>
          <p:cNvSpPr txBox="1"/>
          <p:nvPr/>
        </p:nvSpPr>
        <p:spPr>
          <a:xfrm>
            <a:off x="7874000" y="6286500"/>
            <a:ext cx="1270000" cy="276999"/>
          </a:xfrm>
          <a:prstGeom prst="rect">
            <a:avLst/>
          </a:prstGeom>
          <a:noFill/>
        </p:spPr>
        <p:txBody>
          <a:bodyPr vert="horz" rtlCol="0">
            <a:spAutoFit/>
          </a:bodyPr>
          <a:lstStyle/>
          <a:p>
            <a:fld id="{35FFA3BF-8A04-40B9-A1EA-A9030D4D83CC}" type="slidenum">
              <a:rPr lang="fr-FR" sz="1200" smtClean="0">
                <a:latin typeface="Gill Sans" panose="020B0604020202020204" charset="0"/>
              </a:rPr>
              <a:t>9</a:t>
            </a:fld>
            <a:r>
              <a:rPr lang="fr-FR" sz="1200" smtClean="0">
                <a:latin typeface="Gill Sans" panose="020B0604020202020204" charset="0"/>
              </a:rPr>
              <a:t> / 16</a:t>
            </a:r>
            <a:endParaRPr lang="fr-FR" sz="1200">
              <a:latin typeface="Gill Sans" panose="020B0604020202020204" charset="0"/>
            </a:endParaRP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tent empty">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empty">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ack cover">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TotalTime>
  <Words>1132</Words>
  <Application>Microsoft Office PowerPoint</Application>
  <PresentationFormat>Affichage à l'écran (4:3)</PresentationFormat>
  <Paragraphs>194</Paragraphs>
  <Slides>16</Slides>
  <Notes>15</Notes>
  <HiddenSlides>0</HiddenSlides>
  <MMClips>0</MMClips>
  <ScaleCrop>false</ScaleCrop>
  <HeadingPairs>
    <vt:vector size="8" baseType="variant">
      <vt:variant>
        <vt:lpstr>Polices utilisées</vt:lpstr>
      </vt:variant>
      <vt:variant>
        <vt:i4>4</vt:i4>
      </vt:variant>
      <vt:variant>
        <vt:lpstr>Thème</vt:lpstr>
      </vt:variant>
      <vt:variant>
        <vt:i4>4</vt:i4>
      </vt:variant>
      <vt:variant>
        <vt:lpstr>Serveurs OLE incorporés</vt:lpstr>
      </vt:variant>
      <vt:variant>
        <vt:i4>1</vt:i4>
      </vt:variant>
      <vt:variant>
        <vt:lpstr>Titres des diapositives</vt:lpstr>
      </vt:variant>
      <vt:variant>
        <vt:i4>16</vt:i4>
      </vt:variant>
    </vt:vector>
  </HeadingPairs>
  <TitlesOfParts>
    <vt:vector size="25" baseType="lpstr">
      <vt:lpstr>Arial</vt:lpstr>
      <vt:lpstr>Gill Sans</vt:lpstr>
      <vt:lpstr>Cabin</vt:lpstr>
      <vt:lpstr>Calibri</vt:lpstr>
      <vt:lpstr>Thème Office</vt:lpstr>
      <vt:lpstr>1_Content empty</vt:lpstr>
      <vt:lpstr>Content empty</vt:lpstr>
      <vt:lpstr>Back cover</vt:lpstr>
      <vt:lpstr>Diapositive think-cell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Zenou</dc:creator>
  <cp:lastModifiedBy>SD</cp:lastModifiedBy>
  <cp:revision>23</cp:revision>
  <dcterms:modified xsi:type="dcterms:W3CDTF">2019-06-24T09:37:52Z</dcterms:modified>
</cp:coreProperties>
</file>